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1" r:id="rId1"/>
    <p:sldMasterId id="2147483722" r:id="rId2"/>
    <p:sldMasterId id="2147483723" r:id="rId3"/>
    <p:sldMasterId id="2147483724" r:id="rId4"/>
    <p:sldMasterId id="2147483725" r:id="rId5"/>
    <p:sldMasterId id="2147483726" r:id="rId6"/>
  </p:sldMasterIdLst>
  <p:notesMasterIdLst>
    <p:notesMasterId r:id="rId49"/>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Caveat" pitchFamily="2" charset="0"/>
      <p:regular r:id="rId54"/>
      <p:bold r:id="rId55"/>
    </p:embeddedFont>
    <p:embeddedFont>
      <p:font typeface="Londrina Solid" pitchFamily="2" charset="77"/>
      <p:regular r:id="rId56"/>
    </p:embeddedFont>
    <p:embeddedFont>
      <p:font typeface="Londrina Solid Light" pitchFamily="2" charset="77"/>
      <p:regular r:id="rId57"/>
      <p:bold r:id="rId58"/>
    </p:embeddedFont>
    <p:embeddedFont>
      <p:font typeface="Montserrat" pitchFamily="2" charset="77"/>
      <p:regular r:id="rId59"/>
      <p:bold r:id="rId60"/>
      <p:italic r:id="rId61"/>
      <p:boldItalic r:id="rId62"/>
    </p:embeddedFont>
    <p:embeddedFont>
      <p:font typeface="Montserrat Alternates" pitchFamily="2" charset="77"/>
      <p:regular r:id="rId63"/>
      <p:bold r:id="rId64"/>
      <p:italic r:id="rId65"/>
      <p:boldItalic r:id="rId66"/>
    </p:embeddedFont>
    <p:embeddedFont>
      <p:font typeface="Montserrat Alternates SemiBold" pitchFamily="2" charset="77"/>
      <p:regular r:id="rId67"/>
      <p:bold r:id="rId68"/>
      <p:italic r:id="rId69"/>
      <p:boldItalic r:id="rId70"/>
    </p:embeddedFont>
    <p:embeddedFont>
      <p:font typeface="Montserrat ExtraBold" pitchFamily="2" charset="77"/>
      <p:bold r:id="rId71"/>
      <p:italic r:id="rId72"/>
      <p:boldItalic r:id="rId73"/>
    </p:embeddedFont>
    <p:embeddedFont>
      <p:font typeface="Montserrat Light" pitchFamily="2" charset="77"/>
      <p:regular r:id="rId74"/>
      <p:bold r:id="rId75"/>
      <p:italic r:id="rId76"/>
      <p:boldItalic r:id="rId77"/>
    </p:embeddedFont>
    <p:embeddedFont>
      <p:font typeface="Montserrat Medium" pitchFamily="2" charset="77"/>
      <p:regular r:id="rId78"/>
      <p:bold r:id="rId79"/>
      <p:italic r:id="rId80"/>
      <p:boldItalic r:id="rId81"/>
    </p:embeddedFont>
    <p:embeddedFont>
      <p:font typeface="Montserrat SemiBold" pitchFamily="2" charset="77"/>
      <p:regular r:id="rId82"/>
      <p:bold r:id="rId83"/>
      <p:italic r:id="rId84"/>
      <p:boldItalic r:id="rId85"/>
    </p:embeddedFont>
    <p:embeddedFont>
      <p:font typeface="Roboto" panose="02000000000000000000" pitchFamily="2" charset="0"/>
      <p:regular r:id="rId86"/>
      <p:bold r:id="rId87"/>
      <p:italic r:id="rId88"/>
      <p:boldItalic r:id="rId89"/>
    </p:embeddedFont>
    <p:embeddedFont>
      <p:font typeface="Source Sans Pro" panose="020B0503030403020204" pitchFamily="34"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80">
          <p15:clr>
            <a:srgbClr val="9AA0A6"/>
          </p15:clr>
        </p15:guide>
        <p15:guide id="2"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3FC6D0-F809-48CE-8DA5-F91055A2AE3A}">
  <a:tblStyle styleId="{633FC6D0-F809-48CE-8DA5-F91055A2AE3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32377AC-2762-44A5-A02D-7050604A9A6D}"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3"/>
  </p:normalViewPr>
  <p:slideViewPr>
    <p:cSldViewPr snapToGrid="0">
      <p:cViewPr varScale="1">
        <p:scale>
          <a:sx n="107" d="100"/>
          <a:sy n="107" d="100"/>
        </p:scale>
        <p:origin x="736" y="176"/>
      </p:cViewPr>
      <p:guideLst>
        <p:guide orient="horz" pos="108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4.fntdata"/><Relationship Id="rId68" Type="http://schemas.openxmlformats.org/officeDocument/2006/relationships/font" Target="fonts/font19.fntdata"/><Relationship Id="rId84" Type="http://schemas.openxmlformats.org/officeDocument/2006/relationships/font" Target="fonts/font35.fntdata"/><Relationship Id="rId89" Type="http://schemas.openxmlformats.org/officeDocument/2006/relationships/font" Target="fonts/font40.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font" Target="fonts/font25.fntdata"/><Relationship Id="rId79" Type="http://schemas.openxmlformats.org/officeDocument/2006/relationships/font" Target="fonts/font30.fntdata"/><Relationship Id="rId5" Type="http://schemas.openxmlformats.org/officeDocument/2006/relationships/slideMaster" Target="slideMasters/slideMaster5.xml"/><Relationship Id="rId90" Type="http://schemas.openxmlformats.org/officeDocument/2006/relationships/font" Target="fonts/font41.fntdata"/><Relationship Id="rId95"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font" Target="fonts/font15.fntdata"/><Relationship Id="rId69" Type="http://schemas.openxmlformats.org/officeDocument/2006/relationships/font" Target="fonts/font20.fntdata"/><Relationship Id="rId80" Type="http://schemas.openxmlformats.org/officeDocument/2006/relationships/font" Target="fonts/font31.fntdata"/><Relationship Id="rId85" Type="http://schemas.openxmlformats.org/officeDocument/2006/relationships/font" Target="fonts/font36.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schemas.openxmlformats.org/officeDocument/2006/relationships/font" Target="fonts/font34.fntdata"/><Relationship Id="rId88" Type="http://schemas.openxmlformats.org/officeDocument/2006/relationships/font" Target="fonts/font39.fntdata"/><Relationship Id="rId91" Type="http://schemas.openxmlformats.org/officeDocument/2006/relationships/font" Target="fonts/font42.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font" Target="fonts/font32.fntdata"/><Relationship Id="rId86" Type="http://schemas.openxmlformats.org/officeDocument/2006/relationships/font" Target="fonts/font37.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font" Target="fonts/font27.fntdata"/><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font" Target="fonts/font22.fntdata"/><Relationship Id="rId92" Type="http://schemas.openxmlformats.org/officeDocument/2006/relationships/font" Target="fonts/font43.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7.fntdata"/><Relationship Id="rId87" Type="http://schemas.openxmlformats.org/officeDocument/2006/relationships/font" Target="fonts/font38.fntdata"/><Relationship Id="rId61" Type="http://schemas.openxmlformats.org/officeDocument/2006/relationships/font" Target="fonts/font12.fntdata"/><Relationship Id="rId82" Type="http://schemas.openxmlformats.org/officeDocument/2006/relationships/font" Target="fonts/font33.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font" Target="fonts/font7.fntdata"/><Relationship Id="rId77" Type="http://schemas.openxmlformats.org/officeDocument/2006/relationships/font" Target="fonts/font28.fntdata"/><Relationship Id="rId8" Type="http://schemas.openxmlformats.org/officeDocument/2006/relationships/slide" Target="slides/slide2.xml"/><Relationship Id="rId51" Type="http://schemas.openxmlformats.org/officeDocument/2006/relationships/font" Target="fonts/font2.fntdata"/><Relationship Id="rId72" Type="http://schemas.openxmlformats.org/officeDocument/2006/relationships/font" Target="fonts/font23.fntdata"/><Relationship Id="rId93" Type="http://schemas.openxmlformats.org/officeDocument/2006/relationships/font" Target="fonts/font4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850">
                <a:solidFill>
                  <a:srgbClr val="FFFFFF"/>
                </a:solidFill>
                <a:latin typeface="Arial"/>
                <a:ea typeface="Arial"/>
                <a:cs typeface="Arial"/>
                <a:sym typeface="Arial"/>
              </a:rPr>
              <a:t>“Anthony” by Kalaia Petteway, Grade 12</a:t>
            </a:r>
            <a:endParaRPr sz="850">
              <a:solidFill>
                <a:srgbClr val="FFFFFF"/>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850">
                <a:solidFill>
                  <a:srgbClr val="FFFFFF"/>
                </a:solidFill>
                <a:latin typeface="Arial"/>
                <a:ea typeface="Arial"/>
                <a:cs typeface="Arial"/>
                <a:sym typeface="Arial"/>
              </a:rPr>
              <a:t>CHARM: Voices of Baltimore Youth, </a:t>
            </a:r>
            <a:r>
              <a:rPr lang="en-US" sz="850" u="sng">
                <a:solidFill>
                  <a:srgbClr val="FFFFFF"/>
                </a:solidFill>
                <a:latin typeface="Arial"/>
                <a:ea typeface="Arial"/>
                <a:cs typeface="Arial"/>
                <a:sym typeface="Arial"/>
              </a:rPr>
              <a:t>charmlitmag.org</a:t>
            </a:r>
            <a:endParaRPr sz="850" u="sng">
              <a:solidFill>
                <a:srgbClr val="FFFFFF"/>
              </a:solidFill>
              <a:latin typeface="Arial"/>
              <a:ea typeface="Arial"/>
              <a:cs typeface="Arial"/>
              <a:sym typeface="Arial"/>
            </a:endParaRPr>
          </a:p>
          <a:p>
            <a:pPr marL="0" lvl="0" indent="0" algn="l" rtl="0">
              <a:lnSpc>
                <a:spcPct val="120000"/>
              </a:lnSpc>
              <a:spcBef>
                <a:spcPts val="0"/>
              </a:spcBef>
              <a:spcAft>
                <a:spcPts val="400"/>
              </a:spcAft>
              <a:buClr>
                <a:schemeClr val="dk1"/>
              </a:buClr>
              <a:buSzPts val="1100"/>
              <a:buFont typeface="Arial"/>
              <a:buNone/>
            </a:pPr>
            <a:endParaRPr/>
          </a:p>
        </p:txBody>
      </p:sp>
      <p:sp>
        <p:nvSpPr>
          <p:cNvPr id="400" name="Google Shape;4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bacbf08d25_0_2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gbacbf08d25_0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bacbf08d25_0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bacbf08d25_0_2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543" name="Google Shape;543;gbacbf08d25_0_2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bacbf08d25_0_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bacbf08d25_0_3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561" name="Google Shape;561;gbacbf08d25_0_3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bacbf08d25_0_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bacbf08d25_0_3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577" name="Google Shape;577;gbacbf08d25_0_3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bacbf08d25_0_3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bacbf08d25_0_3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595" name="Google Shape;595;gbacbf08d25_0_3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bacbf08d25_0_4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0" name="Google Shape;610;gbacbf08d25_0_4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bacbf08d25_0_3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bacbf08d25_0_3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625" name="Google Shape;625;gbacbf08d25_0_3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bacbf08d25_0_4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gbacbf08d25_0_4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641" name="Google Shape;641;gbacbf08d25_0_4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bacbf08d25_0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gbacbf08d25_0_4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667" name="Google Shape;667;gbacbf08d25_0_4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bacbf08d25_0_5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bacbf08d25_0_5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695" name="Google Shape;695;gbacbf08d25_0_5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bacbf08d25_0_3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bacbf08d25_0_3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50">
              <a:solidFill>
                <a:srgbClr val="1D1C1D"/>
              </a:solidFill>
              <a:highlight>
                <a:srgbClr val="F8F8F8"/>
              </a:highlight>
              <a:latin typeface="Arial"/>
              <a:ea typeface="Arial"/>
              <a:cs typeface="Arial"/>
              <a:sym typeface="Arial"/>
            </a:endParaRPr>
          </a:p>
        </p:txBody>
      </p:sp>
      <p:sp>
        <p:nvSpPr>
          <p:cNvPr id="410" name="Google Shape;410;gbacbf08d25_0_3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b5f55613ab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0" name="Google Shape;710;gb5f55613ab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bacbf08d25_0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gbacbf08d25_0_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725" name="Google Shape;725;gbacbf08d25_0_4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bc02ff569c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bc02ff569c_1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743" name="Google Shape;743;gbc02ff569c_1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b5f55613ab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b5f55613ab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759" name="Google Shape;759;gb5f55613ab_0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b5f55613ab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4" name="Google Shape;774;gb5f55613ab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bc02ff569c_1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gbc02ff569c_1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800" b="1">
              <a:solidFill>
                <a:srgbClr val="505050"/>
              </a:solidFill>
              <a:highlight>
                <a:srgbClr val="FFFFFF"/>
              </a:highlight>
              <a:latin typeface="Roboto"/>
              <a:ea typeface="Roboto"/>
              <a:cs typeface="Roboto"/>
              <a:sym typeface="Roboto"/>
            </a:endParaRPr>
          </a:p>
        </p:txBody>
      </p:sp>
      <p:sp>
        <p:nvSpPr>
          <p:cNvPr id="789" name="Google Shape;789;gbc02ff569c_1_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b5f55613ab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gb5f55613ab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807" name="Google Shape;807;gb5f55613ab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b5f55613ab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gb5f55613ab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823" name="Google Shape;823;gb5f55613ab_0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b5f55613ab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8" name="Google Shape;838;gb5f55613ab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bacbf08d25_0_5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gbacbf08d25_0_5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853" name="Google Shape;853;gbacbf08d25_0_5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bacbf08d25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gbacbf08d25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bc02ff569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gbc02ff569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875" name="Google Shape;875;gbc02ff569c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b5f55613ab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4" name="Google Shape;894;gb5f55613a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bacbf08d25_0_5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gbacbf08d25_0_5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910" name="Google Shape;910;gbacbf08d25_0_5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bacbf08d25_0_5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gbacbf08d25_0_5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934" name="Google Shape;934;gbacbf08d25_0_5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ba7b26b587_0_2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400"/>
              </a:spcAft>
              <a:buClr>
                <a:schemeClr val="dk1"/>
              </a:buClr>
              <a:buSzPts val="1100"/>
              <a:buFont typeface="Arial"/>
              <a:buNone/>
            </a:pPr>
            <a:endParaRPr/>
          </a:p>
        </p:txBody>
      </p:sp>
      <p:sp>
        <p:nvSpPr>
          <p:cNvPr id="953" name="Google Shape;953;gba7b26b587_0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bacbf08d25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400" b="1">
              <a:solidFill>
                <a:srgbClr val="000000"/>
              </a:solidFill>
              <a:latin typeface="Londrina Solid"/>
              <a:ea typeface="Londrina Solid"/>
              <a:cs typeface="Londrina Solid"/>
              <a:sym typeface="Londrina Solid"/>
            </a:endParaRPr>
          </a:p>
          <a:p>
            <a:pPr marL="0" lvl="0" indent="0" algn="l" rtl="0">
              <a:lnSpc>
                <a:spcPct val="100000"/>
              </a:lnSpc>
              <a:spcBef>
                <a:spcPts val="0"/>
              </a:spcBef>
              <a:spcAft>
                <a:spcPts val="0"/>
              </a:spcAft>
              <a:buSzPts val="1400"/>
              <a:buNone/>
            </a:pPr>
            <a:endParaRPr/>
          </a:p>
        </p:txBody>
      </p:sp>
      <p:sp>
        <p:nvSpPr>
          <p:cNvPr id="962" name="Google Shape;962;gbacbf08d25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bacbf08d25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8" name="Google Shape;978;gbacbf08d25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bacbf08d25_2_7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4" name="Google Shape;994;gbacbf08d25_2_7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bacbf08d25_2_7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3" name="Google Shape;1003;gbacbf08d25_2_7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bacbf08d25_2_7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6999"/>
              </a:lnSpc>
              <a:spcBef>
                <a:spcPts val="0"/>
              </a:spcBef>
              <a:spcAft>
                <a:spcPts val="800"/>
              </a:spcAft>
              <a:buNone/>
            </a:pPr>
            <a:endParaRPr/>
          </a:p>
        </p:txBody>
      </p:sp>
      <p:sp>
        <p:nvSpPr>
          <p:cNvPr id="1054" name="Google Shape;1054;gbacbf08d25_2_7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bacbf08d25_0_2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gbacbf08d25_0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bacbf08d25_2_8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5" name="Google Shape;1065;gbacbf08d25_2_8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bacbf08d25_2_8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5" name="Google Shape;1075;gbacbf08d25_2_8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b5f55613ab_0_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400"/>
              </a:spcAft>
              <a:buClr>
                <a:schemeClr val="dk1"/>
              </a:buClr>
              <a:buSzPts val="1100"/>
              <a:buFont typeface="Arial"/>
              <a:buNone/>
            </a:pPr>
            <a:endParaRPr/>
          </a:p>
        </p:txBody>
      </p:sp>
      <p:sp>
        <p:nvSpPr>
          <p:cNvPr id="1085" name="Google Shape;1085;gb5f55613ab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bacbf08d25_0_2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gbacbf08d25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b5f55613ab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b5f55613ab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470" name="Google Shape;470;gb5f55613ab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ba1200817d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ba1200817d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484" name="Google Shape;484;gba1200817d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bacbf08d25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gbacbf08d25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500" name="Google Shape;500;gbacbf08d25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bacbf08d25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bacbf08d25_0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515" name="Google Shape;515;gbacbf08d25_0_1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ull bleed photo">
  <p:cSld name="Full bleed photo">
    <p:spTree>
      <p:nvGrpSpPr>
        <p:cNvPr id="1" name="Shape 13"/>
        <p:cNvGrpSpPr/>
        <p:nvPr/>
      </p:nvGrpSpPr>
      <p:grpSpPr>
        <a:xfrm>
          <a:off x="0" y="0"/>
          <a:ext cx="0" cy="0"/>
          <a:chOff x="0" y="0"/>
          <a:chExt cx="0" cy="0"/>
        </a:xfrm>
      </p:grpSpPr>
      <p:sp>
        <p:nvSpPr>
          <p:cNvPr id="14" name="Google Shape;14;p2"/>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58"/>
        <p:cNvGrpSpPr/>
        <p:nvPr/>
      </p:nvGrpSpPr>
      <p:grpSpPr>
        <a:xfrm>
          <a:off x="0" y="0"/>
          <a:ext cx="0" cy="0"/>
          <a:chOff x="0" y="0"/>
          <a:chExt cx="0" cy="0"/>
        </a:xfrm>
      </p:grpSpPr>
      <p:sp>
        <p:nvSpPr>
          <p:cNvPr id="59" name="Google Shape;59;p11"/>
          <p:cNvSpPr txBox="1">
            <a:spLocks noGrp="1"/>
          </p:cNvSpPr>
          <p:nvPr>
            <p:ph type="ctrTitle"/>
          </p:nvPr>
        </p:nvSpPr>
        <p:spPr>
          <a:xfrm>
            <a:off x="629272" y="259446"/>
            <a:ext cx="10933600" cy="51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b="0" i="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1"/>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1"/>
          <p:cNvSpPr txBox="1">
            <a:spLocks noGrp="1"/>
          </p:cNvSpPr>
          <p:nvPr>
            <p:ph type="ftr" idx="11"/>
          </p:nvPr>
        </p:nvSpPr>
        <p:spPr>
          <a:xfrm>
            <a:off x="4145280" y="6377940"/>
            <a:ext cx="390160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 name="Google Shape;62;p11"/>
          <p:cNvSpPr txBox="1">
            <a:spLocks noGrp="1"/>
          </p:cNvSpPr>
          <p:nvPr>
            <p:ph type="dt" idx="10"/>
          </p:nvPr>
        </p:nvSpPr>
        <p:spPr>
          <a:xfrm>
            <a:off x="609600" y="6377940"/>
            <a:ext cx="280400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3" name="Google Shape;63;p11"/>
          <p:cNvSpPr txBox="1">
            <a:spLocks noGrp="1"/>
          </p:cNvSpPr>
          <p:nvPr>
            <p:ph type="sldNum" idx="12"/>
          </p:nvPr>
        </p:nvSpPr>
        <p:spPr>
          <a:xfrm>
            <a:off x="11296610"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64"/>
        <p:cNvGrpSpPr/>
        <p:nvPr/>
      </p:nvGrpSpPr>
      <p:grpSpPr>
        <a:xfrm>
          <a:off x="0" y="0"/>
          <a:ext cx="0" cy="0"/>
          <a:chOff x="0" y="0"/>
          <a:chExt cx="0" cy="0"/>
        </a:xfrm>
      </p:grpSpPr>
      <p:sp>
        <p:nvSpPr>
          <p:cNvPr id="65" name="Google Shape;65;p12"/>
          <p:cNvSpPr txBox="1">
            <a:spLocks noGrp="1"/>
          </p:cNvSpPr>
          <p:nvPr>
            <p:ph type="title"/>
          </p:nvPr>
        </p:nvSpPr>
        <p:spPr>
          <a:xfrm>
            <a:off x="265413" y="380176"/>
            <a:ext cx="11661200" cy="1854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2"/>
          <p:cNvSpPr txBox="1">
            <a:spLocks noGrp="1"/>
          </p:cNvSpPr>
          <p:nvPr>
            <p:ph type="ftr" idx="11"/>
          </p:nvPr>
        </p:nvSpPr>
        <p:spPr>
          <a:xfrm>
            <a:off x="4145280" y="6377940"/>
            <a:ext cx="390160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7" name="Google Shape;67;p12"/>
          <p:cNvSpPr txBox="1">
            <a:spLocks noGrp="1"/>
          </p:cNvSpPr>
          <p:nvPr>
            <p:ph type="dt" idx="10"/>
          </p:nvPr>
        </p:nvSpPr>
        <p:spPr>
          <a:xfrm>
            <a:off x="609600" y="6377940"/>
            <a:ext cx="280400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8" name="Google Shape;68;p12"/>
          <p:cNvSpPr txBox="1">
            <a:spLocks noGrp="1"/>
          </p:cNvSpPr>
          <p:nvPr>
            <p:ph type="sldNum" idx="12"/>
          </p:nvPr>
        </p:nvSpPr>
        <p:spPr>
          <a:xfrm>
            <a:off x="11582400" y="6664372"/>
            <a:ext cx="1210375" cy="342899"/>
          </a:xfrm>
          <a:prstGeom prst="rect">
            <a:avLst/>
          </a:prstGeom>
          <a:noFill/>
          <a:ln>
            <a:noFill/>
          </a:ln>
        </p:spPr>
        <p:txBody>
          <a:bodyPr spcFirstLastPara="1" wrap="square" lIns="0" tIns="0" rIns="0" bIns="0" anchor="t" anchorCtr="0">
            <a:noAutofit/>
          </a:bodyPr>
          <a:lstStyle>
            <a:lvl1pPr marL="74295" marR="0" lvl="0"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74295" marR="0" lvl="1"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74295" marR="0" lvl="2"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74295" marR="0" lvl="3"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74295" marR="0" lvl="4"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74295" marR="0" lvl="5"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74295" marR="0" lvl="6"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74295" marR="0" lvl="7"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74295" marR="0" lvl="8"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74295" lvl="0" indent="0" algn="l" rtl="0">
              <a:spcBef>
                <a:spcPts val="0"/>
              </a:spcBef>
              <a:spcAft>
                <a:spcPts val="0"/>
              </a:spcAft>
              <a:buNone/>
            </a:pPr>
            <a:r>
              <a:rPr lang="en-US"/>
              <a:t>   </a:t>
            </a: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69"/>
        <p:cNvGrpSpPr/>
        <p:nvPr/>
      </p:nvGrpSpPr>
      <p:grpSpPr>
        <a:xfrm>
          <a:off x="0" y="0"/>
          <a:ext cx="0" cy="0"/>
          <a:chOff x="0" y="0"/>
          <a:chExt cx="0" cy="0"/>
        </a:xfrm>
      </p:grpSpPr>
      <p:sp>
        <p:nvSpPr>
          <p:cNvPr id="70" name="Google Shape;70;p13"/>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1" name="Google Shape;71;p13"/>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3"/>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3"/>
          <p:cNvSpPr/>
          <p:nvPr/>
        </p:nvSpPr>
        <p:spPr>
          <a:xfrm>
            <a:off x="5135880" y="1267730"/>
            <a:ext cx="1920240" cy="7315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13"/>
          <p:cNvGrpSpPr/>
          <p:nvPr/>
        </p:nvGrpSpPr>
        <p:grpSpPr>
          <a:xfrm>
            <a:off x="5250180" y="1267730"/>
            <a:ext cx="1691640" cy="615934"/>
            <a:chOff x="5250180" y="1267730"/>
            <a:chExt cx="1691640" cy="615934"/>
          </a:xfrm>
        </p:grpSpPr>
        <p:cxnSp>
          <p:nvCxnSpPr>
            <p:cNvPr id="75" name="Google Shape;75;p13"/>
            <p:cNvCxnSpPr/>
            <p:nvPr/>
          </p:nvCxnSpPr>
          <p:spPr>
            <a:xfrm>
              <a:off x="525018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76" name="Google Shape;76;p13"/>
            <p:cNvCxnSpPr/>
            <p:nvPr/>
          </p:nvCxnSpPr>
          <p:spPr>
            <a:xfrm>
              <a:off x="694182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77" name="Google Shape;77;p13"/>
            <p:cNvCxnSpPr/>
            <p:nvPr/>
          </p:nvCxnSpPr>
          <p:spPr>
            <a:xfrm>
              <a:off x="5250180" y="1883664"/>
              <a:ext cx="169164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grpSp>
      <p:sp>
        <p:nvSpPr>
          <p:cNvPr id="78" name="Google Shape;78;p13"/>
          <p:cNvSpPr txBox="1">
            <a:spLocks noGrp="1"/>
          </p:cNvSpPr>
          <p:nvPr>
            <p:ph type="ctrTitle"/>
          </p:nvPr>
        </p:nvSpPr>
        <p:spPr>
          <a:xfrm>
            <a:off x="1629103" y="2244830"/>
            <a:ext cx="8933796" cy="2437232"/>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SzPts val="4400"/>
              <a:buNone/>
              <a:defRPr sz="6800" b="0" cap="none">
                <a:solidFill>
                  <a:srgbClr val="26262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1"/>
          </p:nvPr>
        </p:nvSpPr>
        <p:spPr>
          <a:xfrm>
            <a:off x="1629101" y="4682062"/>
            <a:ext cx="8936846" cy="457201"/>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SzPts val="2800"/>
              <a:buNone/>
              <a:defRPr sz="1800">
                <a:solidFill>
                  <a:srgbClr val="0C0C0C"/>
                </a:solidFill>
              </a:defRPr>
            </a:lvl1pPr>
            <a:lvl2pPr lvl="1" algn="ctr">
              <a:lnSpc>
                <a:spcPct val="90000"/>
              </a:lnSpc>
              <a:spcBef>
                <a:spcPts val="500"/>
              </a:spcBef>
              <a:spcAft>
                <a:spcPts val="0"/>
              </a:spcAft>
              <a:buSzPts val="2400"/>
              <a:buNone/>
              <a:defRPr sz="1600"/>
            </a:lvl2pPr>
            <a:lvl3pPr lvl="2" algn="ctr">
              <a:lnSpc>
                <a:spcPct val="90000"/>
              </a:lnSpc>
              <a:spcBef>
                <a:spcPts val="500"/>
              </a:spcBef>
              <a:spcAft>
                <a:spcPts val="0"/>
              </a:spcAft>
              <a:buSzPts val="2000"/>
              <a:buNone/>
              <a:defRPr sz="16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80" name="Google Shape;80;p13"/>
          <p:cNvSpPr txBox="1">
            <a:spLocks noGrp="1"/>
          </p:cNvSpPr>
          <p:nvPr>
            <p:ph type="dt" idx="10"/>
          </p:nvPr>
        </p:nvSpPr>
        <p:spPr>
          <a:xfrm>
            <a:off x="5318760" y="1341256"/>
            <a:ext cx="1554480" cy="485546"/>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3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1" name="Google Shape;81;p13"/>
          <p:cNvSpPr txBox="1">
            <a:spLocks noGrp="1"/>
          </p:cNvSpPr>
          <p:nvPr>
            <p:ph type="ftr" idx="11"/>
          </p:nvPr>
        </p:nvSpPr>
        <p:spPr>
          <a:xfrm>
            <a:off x="1629100" y="5177408"/>
            <a:ext cx="5730295" cy="228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262626"/>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2" name="Google Shape;82;p13"/>
          <p:cNvSpPr txBox="1">
            <a:spLocks noGrp="1"/>
          </p:cNvSpPr>
          <p:nvPr>
            <p:ph type="sldNum" idx="12"/>
          </p:nvPr>
        </p:nvSpPr>
        <p:spPr>
          <a:xfrm>
            <a:off x="8606920" y="5177408"/>
            <a:ext cx="1955980" cy="2286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1pPr>
            <a:lvl2pPr marL="0" lvl="1"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2pPr>
            <a:lvl3pPr marL="0" lvl="2"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3pPr>
            <a:lvl4pPr marL="0" lvl="3"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4pPr>
            <a:lvl5pPr marL="0" lvl="4"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5pPr>
            <a:lvl6pPr marL="0" lvl="5"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6pPr>
            <a:lvl7pPr marL="0" lvl="6"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7pPr>
            <a:lvl8pPr marL="0" lvl="7"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8pPr>
            <a:lvl9pPr marL="0" lvl="8"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459450" y="365125"/>
            <a:ext cx="108945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Montserrat Alternates"/>
              <a:buNone/>
              <a:defRPr b="0" i="0">
                <a:latin typeface="Montserrat Alternates"/>
                <a:ea typeface="Montserrat Alternates"/>
                <a:cs typeface="Montserrat Alternates"/>
                <a:sym typeface="Montserrat Alternates"/>
              </a:defRPr>
            </a:lvl1pPr>
            <a:lvl2pPr lvl="1" algn="l">
              <a:lnSpc>
                <a:spcPct val="100000"/>
              </a:lnSpc>
              <a:spcBef>
                <a:spcPts val="0"/>
              </a:spcBef>
              <a:spcAft>
                <a:spcPts val="0"/>
              </a:spcAft>
              <a:buSzPts val="4400"/>
              <a:buNone/>
              <a:defRPr sz="4400"/>
            </a:lvl2pPr>
            <a:lvl3pPr lvl="2" algn="l">
              <a:lnSpc>
                <a:spcPct val="100000"/>
              </a:lnSpc>
              <a:spcBef>
                <a:spcPts val="0"/>
              </a:spcBef>
              <a:spcAft>
                <a:spcPts val="0"/>
              </a:spcAft>
              <a:buSzPts val="4400"/>
              <a:buNone/>
              <a:defRPr sz="4400"/>
            </a:lvl3pPr>
            <a:lvl4pPr lvl="3" algn="l">
              <a:lnSpc>
                <a:spcPct val="100000"/>
              </a:lnSpc>
              <a:spcBef>
                <a:spcPts val="0"/>
              </a:spcBef>
              <a:spcAft>
                <a:spcPts val="0"/>
              </a:spcAft>
              <a:buSzPts val="4400"/>
              <a:buNone/>
              <a:defRPr sz="4400"/>
            </a:lvl4pPr>
            <a:lvl5pPr lvl="4" algn="l">
              <a:lnSpc>
                <a:spcPct val="100000"/>
              </a:lnSpc>
              <a:spcBef>
                <a:spcPts val="0"/>
              </a:spcBef>
              <a:spcAft>
                <a:spcPts val="0"/>
              </a:spcAft>
              <a:buSzPts val="4400"/>
              <a:buNone/>
              <a:defRPr sz="4400"/>
            </a:lvl5pPr>
            <a:lvl6pPr lvl="5" algn="l">
              <a:lnSpc>
                <a:spcPct val="100000"/>
              </a:lnSpc>
              <a:spcBef>
                <a:spcPts val="0"/>
              </a:spcBef>
              <a:spcAft>
                <a:spcPts val="0"/>
              </a:spcAft>
              <a:buSzPts val="4400"/>
              <a:buNone/>
              <a:defRPr sz="4400"/>
            </a:lvl6pPr>
            <a:lvl7pPr lvl="6" algn="l">
              <a:lnSpc>
                <a:spcPct val="100000"/>
              </a:lnSpc>
              <a:spcBef>
                <a:spcPts val="0"/>
              </a:spcBef>
              <a:spcAft>
                <a:spcPts val="0"/>
              </a:spcAft>
              <a:buSzPts val="4400"/>
              <a:buNone/>
              <a:defRPr sz="4400"/>
            </a:lvl7pPr>
            <a:lvl8pPr lvl="7" algn="l">
              <a:lnSpc>
                <a:spcPct val="100000"/>
              </a:lnSpc>
              <a:spcBef>
                <a:spcPts val="0"/>
              </a:spcBef>
              <a:spcAft>
                <a:spcPts val="0"/>
              </a:spcAft>
              <a:buSzPts val="4400"/>
              <a:buNone/>
              <a:defRPr sz="4400"/>
            </a:lvl8pPr>
            <a:lvl9pPr lvl="8" algn="l">
              <a:lnSpc>
                <a:spcPct val="100000"/>
              </a:lnSpc>
              <a:spcBef>
                <a:spcPts val="0"/>
              </a:spcBef>
              <a:spcAft>
                <a:spcPts val="0"/>
              </a:spcAft>
              <a:buSzPts val="4400"/>
              <a:buNone/>
              <a:defRPr sz="4400"/>
            </a:lvl9pPr>
          </a:lstStyle>
          <a:p>
            <a:endParaRPr/>
          </a:p>
        </p:txBody>
      </p:sp>
      <p:sp>
        <p:nvSpPr>
          <p:cNvPr id="90" name="Google Shape;90;p15"/>
          <p:cNvSpPr txBox="1">
            <a:spLocks noGrp="1"/>
          </p:cNvSpPr>
          <p:nvPr>
            <p:ph type="body" idx="1"/>
          </p:nvPr>
        </p:nvSpPr>
        <p:spPr>
          <a:xfrm>
            <a:off x="459450" y="1825625"/>
            <a:ext cx="10515600" cy="43512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5"/>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3 photo left, 2/3 content right">
  <p:cSld name="1/3 photo left, 2/3 content right">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4595751" y="634963"/>
            <a:ext cx="7042200" cy="1321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000"/>
              <a:buFont typeface="Montserrat Alternates"/>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6"/>
          <p:cNvSpPr>
            <a:spLocks noGrp="1"/>
          </p:cNvSpPr>
          <p:nvPr>
            <p:ph type="pic" idx="2"/>
          </p:nvPr>
        </p:nvSpPr>
        <p:spPr>
          <a:xfrm>
            <a:off x="1" y="0"/>
            <a:ext cx="41802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 name="Google Shape;95;p16"/>
          <p:cNvSpPr txBox="1">
            <a:spLocks noGrp="1"/>
          </p:cNvSpPr>
          <p:nvPr>
            <p:ph type="body" idx="1"/>
          </p:nvPr>
        </p:nvSpPr>
        <p:spPr>
          <a:xfrm>
            <a:off x="4595751" y="2149434"/>
            <a:ext cx="7042200" cy="4014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Font typeface="Arial"/>
              <a:buChar char="•"/>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16"/>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ull bleed photo">
  <p:cSld name="Full bleed photo">
    <p:spTree>
      <p:nvGrpSpPr>
        <p:cNvPr id="1" name="Shape 97"/>
        <p:cNvGrpSpPr/>
        <p:nvPr/>
      </p:nvGrpSpPr>
      <p:grpSpPr>
        <a:xfrm>
          <a:off x="0" y="0"/>
          <a:ext cx="0" cy="0"/>
          <a:chOff x="0" y="0"/>
          <a:chExt cx="0" cy="0"/>
        </a:xfrm>
      </p:grpSpPr>
      <p:sp>
        <p:nvSpPr>
          <p:cNvPr id="98" name="Google Shape;98;p1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17"/>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s with subheads" type="twoTxTwoObj">
  <p:cSld name="TWO_OBJECTS_WITH_TEXT">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1"/>
              </a:buClr>
              <a:buSzPts val="1800"/>
              <a:buNone/>
              <a:defRPr sz="1800" b="1" i="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3" name="Google Shape;103;p18"/>
          <p:cNvSpPr txBox="1">
            <a:spLocks noGrp="1"/>
          </p:cNvSpPr>
          <p:nvPr>
            <p:ph type="body" idx="2"/>
          </p:nvPr>
        </p:nvSpPr>
        <p:spPr>
          <a:xfrm>
            <a:off x="839788" y="2683823"/>
            <a:ext cx="5157900" cy="35058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accent1"/>
              </a:buClr>
              <a:buSzPts val="1800"/>
              <a:buNone/>
              <a:defRPr sz="1800" b="1" i="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 name="Google Shape;105;p18"/>
          <p:cNvSpPr txBox="1">
            <a:spLocks noGrp="1"/>
          </p:cNvSpPr>
          <p:nvPr>
            <p:ph type="body" idx="4"/>
          </p:nvPr>
        </p:nvSpPr>
        <p:spPr>
          <a:xfrm>
            <a:off x="6172200" y="2683823"/>
            <a:ext cx="5183100" cy="35058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8"/>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dline only" type="titleOnly">
  <p:cSld name="TITLE_ONLY">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9"/>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3 content left,1/3 photo right" type="picTx">
  <p:cSld name="PICTURE_WITH_CAPTION_TEXT">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839788" y="457200"/>
            <a:ext cx="65802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000"/>
              <a:buFont typeface="Montserrat Alternates"/>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0"/>
          <p:cNvSpPr>
            <a:spLocks noGrp="1"/>
          </p:cNvSpPr>
          <p:nvPr>
            <p:ph type="pic" idx="2"/>
          </p:nvPr>
        </p:nvSpPr>
        <p:spPr>
          <a:xfrm>
            <a:off x="7754586" y="0"/>
            <a:ext cx="44373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3" name="Google Shape;113;p20"/>
          <p:cNvSpPr txBox="1">
            <a:spLocks noGrp="1"/>
          </p:cNvSpPr>
          <p:nvPr>
            <p:ph type="body" idx="1"/>
          </p:nvPr>
        </p:nvSpPr>
        <p:spPr>
          <a:xfrm>
            <a:off x="839788" y="2315688"/>
            <a:ext cx="6580200" cy="35532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Font typeface="Arial"/>
              <a:buChar char="•"/>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4" name="Google Shape;114;p20"/>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 content left, 2/3 photo right">
  <p:cSld name="1/3 content left, 2/3 photo right">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364776" y="457200"/>
            <a:ext cx="3090900" cy="23574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000"/>
              <a:buFont typeface="Montserrat Alternates"/>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1"/>
          <p:cNvSpPr>
            <a:spLocks noGrp="1"/>
          </p:cNvSpPr>
          <p:nvPr>
            <p:ph type="pic" idx="2"/>
          </p:nvPr>
        </p:nvSpPr>
        <p:spPr>
          <a:xfrm>
            <a:off x="3859482" y="0"/>
            <a:ext cx="83325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8" name="Google Shape;118;p21"/>
          <p:cNvSpPr txBox="1">
            <a:spLocks noGrp="1"/>
          </p:cNvSpPr>
          <p:nvPr>
            <p:ph type="body" idx="1"/>
          </p:nvPr>
        </p:nvSpPr>
        <p:spPr>
          <a:xfrm>
            <a:off x="364776" y="3016332"/>
            <a:ext cx="3090900" cy="2852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Font typeface="Arial"/>
              <a:buChar char="•"/>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9" name="Google Shape;119;p21"/>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2875" y="365125"/>
            <a:ext cx="108909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62875" y="1822875"/>
            <a:ext cx="10515600" cy="4351200"/>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1000"/>
              </a:spcBef>
              <a:spcAft>
                <a:spcPts val="0"/>
              </a:spcAft>
              <a:buClr>
                <a:schemeClr val="dk1"/>
              </a:buClr>
              <a:buSzPts val="2000"/>
              <a:buFont typeface="Montserrat"/>
              <a:buChar char="•"/>
              <a:defRPr sz="2000">
                <a:latin typeface="Montserrat"/>
                <a:ea typeface="Montserrat"/>
                <a:cs typeface="Montserrat"/>
                <a:sym typeface="Montserrat"/>
              </a:defRPr>
            </a:lvl1pPr>
            <a:lvl2pPr marL="914400" lvl="1" indent="-336550" algn="l">
              <a:lnSpc>
                <a:spcPct val="100000"/>
              </a:lnSpc>
              <a:spcBef>
                <a:spcPts val="500"/>
              </a:spcBef>
              <a:spcAft>
                <a:spcPts val="0"/>
              </a:spcAft>
              <a:buClr>
                <a:schemeClr val="dk1"/>
              </a:buClr>
              <a:buSzPts val="1700"/>
              <a:buFont typeface="Montserrat"/>
              <a:buChar char="•"/>
              <a:defRPr sz="1700">
                <a:latin typeface="Montserrat"/>
                <a:ea typeface="Montserrat"/>
                <a:cs typeface="Montserrat"/>
                <a:sym typeface="Montserrat"/>
              </a:defRPr>
            </a:lvl2pPr>
            <a:lvl3pPr marL="1371600" lvl="2" indent="-342900" algn="l">
              <a:lnSpc>
                <a:spcPct val="100000"/>
              </a:lnSpc>
              <a:spcBef>
                <a:spcPts val="5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18" name="Google Shape;18;p3"/>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op photo, bottom content">
  <p:cSld name="top photo, bottom content">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839788" y="2558766"/>
            <a:ext cx="10797900" cy="10551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000"/>
              <a:buFont typeface="Montserrat Alternates"/>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2"/>
          <p:cNvSpPr>
            <a:spLocks noGrp="1"/>
          </p:cNvSpPr>
          <p:nvPr>
            <p:ph type="pic" idx="2"/>
          </p:nvPr>
        </p:nvSpPr>
        <p:spPr>
          <a:xfrm>
            <a:off x="0" y="1"/>
            <a:ext cx="12192000" cy="2278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3" name="Google Shape;123;p22"/>
          <p:cNvSpPr txBox="1">
            <a:spLocks noGrp="1"/>
          </p:cNvSpPr>
          <p:nvPr>
            <p:ph type="body" idx="1"/>
          </p:nvPr>
        </p:nvSpPr>
        <p:spPr>
          <a:xfrm>
            <a:off x="839788" y="3878321"/>
            <a:ext cx="10797900" cy="1857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Font typeface="Arial"/>
              <a:buChar char="•"/>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4" name="Google Shape;124;p22"/>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ull bleed photo + headline">
  <p:cSld name="Full bleed photo + headline">
    <p:spTree>
      <p:nvGrpSpPr>
        <p:cNvPr id="1" name="Shape 125"/>
        <p:cNvGrpSpPr/>
        <p:nvPr/>
      </p:nvGrpSpPr>
      <p:grpSpPr>
        <a:xfrm>
          <a:off x="0" y="0"/>
          <a:ext cx="0" cy="0"/>
          <a:chOff x="0" y="0"/>
          <a:chExt cx="0" cy="0"/>
        </a:xfrm>
      </p:grpSpPr>
      <p:sp>
        <p:nvSpPr>
          <p:cNvPr id="126" name="Google Shape;126;p23"/>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 name="Google Shape;127;p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3"/>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3 Headline 2/3 photo">
  <p:cSld name="1/3 Headline 2/3 photo">
    <p:spTree>
      <p:nvGrpSpPr>
        <p:cNvPr id="1" name="Shape 129"/>
        <p:cNvGrpSpPr/>
        <p:nvPr/>
      </p:nvGrpSpPr>
      <p:grpSpPr>
        <a:xfrm>
          <a:off x="0" y="0"/>
          <a:ext cx="0" cy="0"/>
          <a:chOff x="0" y="0"/>
          <a:chExt cx="0" cy="0"/>
        </a:xfrm>
      </p:grpSpPr>
      <p:sp>
        <p:nvSpPr>
          <p:cNvPr id="130" name="Google Shape;130;p24"/>
          <p:cNvSpPr>
            <a:spLocks noGrp="1"/>
          </p:cNvSpPr>
          <p:nvPr>
            <p:ph type="pic" idx="2"/>
          </p:nvPr>
        </p:nvSpPr>
        <p:spPr>
          <a:xfrm>
            <a:off x="3764478" y="0"/>
            <a:ext cx="84276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24"/>
          <p:cNvSpPr txBox="1">
            <a:spLocks noGrp="1"/>
          </p:cNvSpPr>
          <p:nvPr>
            <p:ph type="title"/>
          </p:nvPr>
        </p:nvSpPr>
        <p:spPr>
          <a:xfrm>
            <a:off x="415636" y="365125"/>
            <a:ext cx="2957100" cy="5821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4"/>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ooter only" type="blank">
  <p:cSld name="BLANK">
    <p:spTree>
      <p:nvGrpSpPr>
        <p:cNvPr id="1" name="Shape 133"/>
        <p:cNvGrpSpPr/>
        <p:nvPr/>
      </p:nvGrpSpPr>
      <p:grpSpPr>
        <a:xfrm>
          <a:off x="0" y="0"/>
          <a:ext cx="0" cy="0"/>
          <a:chOff x="0" y="0"/>
          <a:chExt cx="0" cy="0"/>
        </a:xfrm>
      </p:grpSpPr>
      <p:sp>
        <p:nvSpPr>
          <p:cNvPr id="134" name="Google Shape;134;p25"/>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lvl1pPr>
            <a:lvl2pPr lvl="1" algn="l">
              <a:lnSpc>
                <a:spcPct val="100000"/>
              </a:lnSpc>
              <a:spcBef>
                <a:spcPts val="0"/>
              </a:spcBef>
              <a:spcAft>
                <a:spcPts val="0"/>
              </a:spcAft>
              <a:buSzPts val="3700"/>
              <a:buNone/>
              <a:defRPr sz="1900"/>
            </a:lvl2pPr>
            <a:lvl3pPr lvl="2" algn="l">
              <a:lnSpc>
                <a:spcPct val="100000"/>
              </a:lnSpc>
              <a:spcBef>
                <a:spcPts val="0"/>
              </a:spcBef>
              <a:spcAft>
                <a:spcPts val="0"/>
              </a:spcAft>
              <a:buSzPts val="3700"/>
              <a:buNone/>
              <a:defRPr sz="1900"/>
            </a:lvl3pPr>
            <a:lvl4pPr lvl="3" algn="l">
              <a:lnSpc>
                <a:spcPct val="100000"/>
              </a:lnSpc>
              <a:spcBef>
                <a:spcPts val="0"/>
              </a:spcBef>
              <a:spcAft>
                <a:spcPts val="0"/>
              </a:spcAft>
              <a:buSzPts val="3700"/>
              <a:buNone/>
              <a:defRPr sz="1900"/>
            </a:lvl4pPr>
            <a:lvl5pPr lvl="4" algn="l">
              <a:lnSpc>
                <a:spcPct val="100000"/>
              </a:lnSpc>
              <a:spcBef>
                <a:spcPts val="0"/>
              </a:spcBef>
              <a:spcAft>
                <a:spcPts val="0"/>
              </a:spcAft>
              <a:buSzPts val="3700"/>
              <a:buNone/>
              <a:defRPr sz="1900"/>
            </a:lvl5pPr>
            <a:lvl6pPr lvl="5" algn="l">
              <a:lnSpc>
                <a:spcPct val="100000"/>
              </a:lnSpc>
              <a:spcBef>
                <a:spcPts val="0"/>
              </a:spcBef>
              <a:spcAft>
                <a:spcPts val="0"/>
              </a:spcAft>
              <a:buSzPts val="3700"/>
              <a:buNone/>
              <a:defRPr sz="1900"/>
            </a:lvl6pPr>
            <a:lvl7pPr lvl="6" algn="l">
              <a:lnSpc>
                <a:spcPct val="100000"/>
              </a:lnSpc>
              <a:spcBef>
                <a:spcPts val="0"/>
              </a:spcBef>
              <a:spcAft>
                <a:spcPts val="0"/>
              </a:spcAft>
              <a:buSzPts val="3700"/>
              <a:buNone/>
              <a:defRPr sz="1900"/>
            </a:lvl7pPr>
            <a:lvl8pPr lvl="7" algn="l">
              <a:lnSpc>
                <a:spcPct val="100000"/>
              </a:lnSpc>
              <a:spcBef>
                <a:spcPts val="0"/>
              </a:spcBef>
              <a:spcAft>
                <a:spcPts val="0"/>
              </a:spcAft>
              <a:buSzPts val="3700"/>
              <a:buNone/>
              <a:defRPr sz="1900"/>
            </a:lvl8pPr>
            <a:lvl9pPr lvl="8" algn="l">
              <a:lnSpc>
                <a:spcPct val="100000"/>
              </a:lnSpc>
              <a:spcBef>
                <a:spcPts val="0"/>
              </a:spcBef>
              <a:spcAft>
                <a:spcPts val="0"/>
              </a:spcAft>
              <a:buSzPts val="3700"/>
              <a:buNone/>
              <a:defRPr sz="1900"/>
            </a:lvl9pPr>
          </a:lstStyle>
          <a:p>
            <a:endParaRPr/>
          </a:p>
        </p:txBody>
      </p:sp>
      <p:sp>
        <p:nvSpPr>
          <p:cNvPr id="137" name="Google Shape;137;p2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sz="1900"/>
            </a:lvl1pPr>
            <a:lvl2pPr marL="914400" lvl="1" indent="-349250" algn="l">
              <a:lnSpc>
                <a:spcPct val="115000"/>
              </a:lnSpc>
              <a:spcBef>
                <a:spcPts val="2100"/>
              </a:spcBef>
              <a:spcAft>
                <a:spcPts val="0"/>
              </a:spcAft>
              <a:buSzPts val="1900"/>
              <a:buChar char="○"/>
              <a:defRPr sz="1900"/>
            </a:lvl2pPr>
            <a:lvl3pPr marL="1371600" lvl="2" indent="-349250" algn="l">
              <a:lnSpc>
                <a:spcPct val="115000"/>
              </a:lnSpc>
              <a:spcBef>
                <a:spcPts val="2100"/>
              </a:spcBef>
              <a:spcAft>
                <a:spcPts val="0"/>
              </a:spcAft>
              <a:buSzPts val="1900"/>
              <a:buChar char="■"/>
              <a:defRPr sz="1900"/>
            </a:lvl3pPr>
            <a:lvl4pPr marL="1828800" lvl="3" indent="-349250" algn="l">
              <a:lnSpc>
                <a:spcPct val="115000"/>
              </a:lnSpc>
              <a:spcBef>
                <a:spcPts val="2100"/>
              </a:spcBef>
              <a:spcAft>
                <a:spcPts val="0"/>
              </a:spcAft>
              <a:buSzPts val="1900"/>
              <a:buChar char="●"/>
              <a:defRPr sz="1900"/>
            </a:lvl4pPr>
            <a:lvl5pPr marL="2286000" lvl="4" indent="-349250" algn="l">
              <a:lnSpc>
                <a:spcPct val="115000"/>
              </a:lnSpc>
              <a:spcBef>
                <a:spcPts val="2100"/>
              </a:spcBef>
              <a:spcAft>
                <a:spcPts val="0"/>
              </a:spcAft>
              <a:buSzPts val="1900"/>
              <a:buChar char="○"/>
              <a:defRPr sz="1900"/>
            </a:lvl5pPr>
            <a:lvl6pPr marL="2743200" lvl="5" indent="-349250" algn="l">
              <a:lnSpc>
                <a:spcPct val="115000"/>
              </a:lnSpc>
              <a:spcBef>
                <a:spcPts val="2100"/>
              </a:spcBef>
              <a:spcAft>
                <a:spcPts val="0"/>
              </a:spcAft>
              <a:buSzPts val="1900"/>
              <a:buChar char="■"/>
              <a:defRPr sz="1900"/>
            </a:lvl6pPr>
            <a:lvl7pPr marL="3200400" lvl="6" indent="-349250" algn="l">
              <a:lnSpc>
                <a:spcPct val="115000"/>
              </a:lnSpc>
              <a:spcBef>
                <a:spcPts val="2100"/>
              </a:spcBef>
              <a:spcAft>
                <a:spcPts val="0"/>
              </a:spcAft>
              <a:buSzPts val="1900"/>
              <a:buChar char="●"/>
              <a:defRPr sz="1900"/>
            </a:lvl7pPr>
            <a:lvl8pPr marL="3657600" lvl="7" indent="-349250" algn="l">
              <a:lnSpc>
                <a:spcPct val="115000"/>
              </a:lnSpc>
              <a:spcBef>
                <a:spcPts val="2100"/>
              </a:spcBef>
              <a:spcAft>
                <a:spcPts val="0"/>
              </a:spcAft>
              <a:buSzPts val="1900"/>
              <a:buChar char="○"/>
              <a:defRPr sz="1900"/>
            </a:lvl8pPr>
            <a:lvl9pPr marL="4114800" lvl="8" indent="-349250" algn="l">
              <a:lnSpc>
                <a:spcPct val="115000"/>
              </a:lnSpc>
              <a:spcBef>
                <a:spcPts val="2100"/>
              </a:spcBef>
              <a:spcAft>
                <a:spcPts val="2100"/>
              </a:spcAft>
              <a:buSzPts val="1900"/>
              <a:buChar char="■"/>
              <a:defRPr sz="1900"/>
            </a:lvl9pPr>
          </a:lstStyle>
          <a:p>
            <a:endParaRPr/>
          </a:p>
        </p:txBody>
      </p:sp>
      <p:sp>
        <p:nvSpPr>
          <p:cNvPr id="138" name="Google Shape;138;p26"/>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9"/>
        <p:cNvGrpSpPr/>
        <p:nvPr/>
      </p:nvGrpSpPr>
      <p:grpSpPr>
        <a:xfrm>
          <a:off x="0" y="0"/>
          <a:ext cx="0" cy="0"/>
          <a:chOff x="0" y="0"/>
          <a:chExt cx="0" cy="0"/>
        </a:xfrm>
      </p:grpSpPr>
      <p:sp>
        <p:nvSpPr>
          <p:cNvPr id="140" name="Google Shape;140;p27"/>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7"/>
          <p:cNvSpPr txBox="1">
            <a:spLocks noGrp="1"/>
          </p:cNvSpPr>
          <p:nvPr>
            <p:ph type="body" idx="1"/>
          </p:nvPr>
        </p:nvSpPr>
        <p:spPr>
          <a:xfrm>
            <a:off x="415600" y="1536633"/>
            <a:ext cx="5333100" cy="45552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0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142" name="Google Shape;142;p27"/>
          <p:cNvSpPr txBox="1">
            <a:spLocks noGrp="1"/>
          </p:cNvSpPr>
          <p:nvPr>
            <p:ph type="body" idx="2"/>
          </p:nvPr>
        </p:nvSpPr>
        <p:spPr>
          <a:xfrm>
            <a:off x="6443200" y="1536633"/>
            <a:ext cx="5333100" cy="45552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0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143" name="Google Shape;143;p27"/>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o Background">
  <p:cSld name="No Background">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495300" y="646177"/>
            <a:ext cx="11112600" cy="292500"/>
          </a:xfrm>
          <a:prstGeom prst="rect">
            <a:avLst/>
          </a:prstGeom>
          <a:noFill/>
          <a:ln>
            <a:noFill/>
          </a:ln>
        </p:spPr>
        <p:txBody>
          <a:bodyPr spcFirstLastPara="1" wrap="square" lIns="0" tIns="0" rIns="0" bIns="0" anchor="ctr" anchorCtr="0">
            <a:noAutofit/>
          </a:bodyPr>
          <a:lstStyle>
            <a:lvl1pPr lvl="0" algn="l">
              <a:lnSpc>
                <a:spcPct val="133347"/>
              </a:lnSpc>
              <a:spcBef>
                <a:spcPts val="0"/>
              </a:spcBef>
              <a:spcAft>
                <a:spcPts val="0"/>
              </a:spcAft>
              <a:buClr>
                <a:schemeClr val="accent6"/>
              </a:buClr>
              <a:buSzPts val="2300"/>
              <a:buFont typeface="Arial"/>
              <a:buNone/>
              <a:defRPr sz="23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8"/>
          <p:cNvSpPr txBox="1">
            <a:spLocks noGrp="1"/>
          </p:cNvSpPr>
          <p:nvPr>
            <p:ph type="body" idx="1"/>
          </p:nvPr>
        </p:nvSpPr>
        <p:spPr>
          <a:xfrm>
            <a:off x="495299" y="1052688"/>
            <a:ext cx="11112600" cy="285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800"/>
              </a:spcBef>
              <a:spcAft>
                <a:spcPts val="0"/>
              </a:spcAft>
              <a:buSzPts val="1100"/>
              <a:buNone/>
              <a:defRPr sz="1100" b="1" i="1">
                <a:solidFill>
                  <a:schemeClr val="accent2"/>
                </a:solidFill>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SzPts val="1800"/>
              <a:buChar char="-"/>
              <a:defRPr/>
            </a:lvl4pPr>
            <a:lvl5pPr marL="2286000" lvl="4" indent="-342900" algn="l">
              <a:lnSpc>
                <a:spcPct val="100000"/>
              </a:lnSpc>
              <a:spcBef>
                <a:spcPts val="80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7" name="Google Shape;147;p28"/>
          <p:cNvSpPr txBox="1">
            <a:spLocks noGrp="1"/>
          </p:cNvSpPr>
          <p:nvPr>
            <p:ph type="body" idx="2"/>
          </p:nvPr>
        </p:nvSpPr>
        <p:spPr>
          <a:xfrm>
            <a:off x="495299" y="6265718"/>
            <a:ext cx="11112600" cy="197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800"/>
              </a:spcBef>
              <a:spcAft>
                <a:spcPts val="0"/>
              </a:spcAft>
              <a:buSzPts val="700"/>
              <a:buNone/>
              <a:defRPr sz="700" i="1">
                <a:solidFill>
                  <a:srgbClr val="585045"/>
                </a:solidFill>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SzPts val="1800"/>
              <a:buChar char="-"/>
              <a:defRPr/>
            </a:lvl4pPr>
            <a:lvl5pPr marL="2286000" lvl="4" indent="-342900" algn="l">
              <a:lnSpc>
                <a:spcPct val="100000"/>
              </a:lnSpc>
              <a:spcBef>
                <a:spcPts val="80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8" name="Google Shape;148;p28"/>
          <p:cNvSpPr txBox="1">
            <a:spLocks noGrp="1"/>
          </p:cNvSpPr>
          <p:nvPr>
            <p:ph type="sldNum" idx="12"/>
          </p:nvPr>
        </p:nvSpPr>
        <p:spPr>
          <a:xfrm>
            <a:off x="11048104" y="6524509"/>
            <a:ext cx="549300" cy="210300"/>
          </a:xfrm>
          <a:prstGeom prst="rect">
            <a:avLst/>
          </a:prstGeom>
          <a:noFill/>
          <a:ln>
            <a:noFill/>
          </a:ln>
        </p:spPr>
        <p:txBody>
          <a:bodyPr spcFirstLastPara="1" wrap="square" lIns="0" tIns="45700" rIns="0"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9" name="Google Shape;149;p28"/>
          <p:cNvSpPr txBox="1">
            <a:spLocks noGrp="1"/>
          </p:cNvSpPr>
          <p:nvPr>
            <p:ph type="ftr" idx="11"/>
          </p:nvPr>
        </p:nvSpPr>
        <p:spPr>
          <a:xfrm>
            <a:off x="7162585" y="6524509"/>
            <a:ext cx="4114800" cy="2103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0" name="Google Shape;150;p28"/>
          <p:cNvSpPr txBox="1">
            <a:spLocks noGrp="1"/>
          </p:cNvSpPr>
          <p:nvPr>
            <p:ph type="dt" idx="10"/>
          </p:nvPr>
        </p:nvSpPr>
        <p:spPr>
          <a:xfrm>
            <a:off x="1122665" y="6524509"/>
            <a:ext cx="1143000" cy="2103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984">
          <p15:clr>
            <a:srgbClr val="FBAE40"/>
          </p15:clr>
        </p15:guide>
        <p15:guide id="2" pos="312">
          <p15:clr>
            <a:srgbClr val="FBAE40"/>
          </p15:clr>
        </p15:guide>
        <p15:guide id="3" orient="horz" pos="3883">
          <p15:clr>
            <a:srgbClr val="FBAE40"/>
          </p15:clr>
        </p15:guide>
        <p15:guide id="4" orient="horz" pos="752">
          <p15:clr>
            <a:srgbClr val="FBAE40"/>
          </p15:clr>
        </p15:guide>
        <p15:guide id="5" pos="73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6"/>
        <p:cNvGrpSpPr/>
        <p:nvPr/>
      </p:nvGrpSpPr>
      <p:grpSpPr>
        <a:xfrm>
          <a:off x="0" y="0"/>
          <a:ext cx="0" cy="0"/>
          <a:chOff x="0" y="0"/>
          <a:chExt cx="0" cy="0"/>
        </a:xfrm>
      </p:grpSpPr>
      <p:sp>
        <p:nvSpPr>
          <p:cNvPr id="157" name="Google Shape;157;p3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2"/>
              </a:buClr>
              <a:buSzPts val="6000"/>
              <a:buFont typeface="Montserrat Alternates"/>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p3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59" name="Google Shape;159;p30"/>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ull bleed photo">
  <p:cSld name="Full bleed photo">
    <p:spTree>
      <p:nvGrpSpPr>
        <p:cNvPr id="1" name="Shape 160"/>
        <p:cNvGrpSpPr/>
        <p:nvPr/>
      </p:nvGrpSpPr>
      <p:grpSpPr>
        <a:xfrm>
          <a:off x="0" y="0"/>
          <a:ext cx="0" cy="0"/>
          <a:chOff x="0" y="0"/>
          <a:chExt cx="0" cy="0"/>
        </a:xfrm>
      </p:grpSpPr>
      <p:sp>
        <p:nvSpPr>
          <p:cNvPr id="161" name="Google Shape;161;p31"/>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31"/>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3"/>
        <p:cNvGrpSpPr/>
        <p:nvPr/>
      </p:nvGrpSpPr>
      <p:grpSpPr>
        <a:xfrm>
          <a:off x="0" y="0"/>
          <a:ext cx="0" cy="0"/>
          <a:chOff x="0" y="0"/>
          <a:chExt cx="0" cy="0"/>
        </a:xfrm>
      </p:grpSpPr>
      <p:sp>
        <p:nvSpPr>
          <p:cNvPr id="164" name="Google Shape;164;p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5" name="Google Shape;165;p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a:lvl2pPr>
            <a:lvl3pPr marL="1371600" lvl="2" indent="-342900" algn="l" rtl="0">
              <a:lnSpc>
                <a:spcPct val="90000"/>
              </a:lnSpc>
              <a:spcBef>
                <a:spcPts val="500"/>
              </a:spcBef>
              <a:spcAft>
                <a:spcPts val="0"/>
              </a:spcAft>
              <a:buClr>
                <a:schemeClr val="dk1"/>
              </a:buClr>
              <a:buSzPts val="1800"/>
              <a:buChar char="•"/>
              <a:defRPr sz="18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6" name="Google Shape;166;p32"/>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1-no footer">
  <p:cSld name="OBJECT_1">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462875" y="365125"/>
            <a:ext cx="10890900" cy="132570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chemeClr val="dk2"/>
              </a:buClr>
              <a:buSzPts val="4000"/>
              <a:buFont typeface="Montserrat Alternates"/>
              <a:buNone/>
              <a:defRPr sz="4000" b="0" i="0">
                <a:latin typeface="Montserrat Alternates"/>
                <a:ea typeface="Montserrat Alternates"/>
                <a:cs typeface="Montserrat Alternates"/>
                <a:sym typeface="Montserrat Alternates"/>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571500" y="1822875"/>
            <a:ext cx="10407000" cy="43512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Font typeface="Montserrat"/>
              <a:buChar char="•"/>
              <a:defRPr sz="2000">
                <a:latin typeface="Montserrat"/>
                <a:ea typeface="Montserrat"/>
                <a:cs typeface="Montserrat"/>
                <a:sym typeface="Montserrat"/>
              </a:defRPr>
            </a:lvl1pPr>
            <a:lvl2pPr marL="914400" lvl="1" indent="-342900" algn="l">
              <a:lnSpc>
                <a:spcPct val="90000"/>
              </a:lnSpc>
              <a:spcBef>
                <a:spcPts val="500"/>
              </a:spcBef>
              <a:spcAft>
                <a:spcPts val="0"/>
              </a:spcAft>
              <a:buClr>
                <a:schemeClr val="dk1"/>
              </a:buClr>
              <a:buSzPts val="1800"/>
              <a:buFont typeface="Montserrat"/>
              <a:buChar char="•"/>
              <a:defRPr sz="1800">
                <a:latin typeface="Montserrat"/>
                <a:ea typeface="Montserrat"/>
                <a:cs typeface="Montserrat"/>
                <a:sym typeface="Montserrat"/>
              </a:defRPr>
            </a:lvl2pPr>
            <a:lvl3pPr marL="1371600" lvl="2" indent="-330200" algn="l">
              <a:lnSpc>
                <a:spcPct val="90000"/>
              </a:lnSpc>
              <a:spcBef>
                <a:spcPts val="500"/>
              </a:spcBef>
              <a:spcAft>
                <a:spcPts val="0"/>
              </a:spcAft>
              <a:buClr>
                <a:schemeClr val="dk1"/>
              </a:buClr>
              <a:buSzPts val="1600"/>
              <a:buFont typeface="Montserrat"/>
              <a:buChar char="•"/>
              <a:defRPr sz="1600">
                <a:latin typeface="Montserrat"/>
                <a:ea typeface="Montserrat"/>
                <a:cs typeface="Montserrat"/>
                <a:sym typeface="Montserrat"/>
              </a:defRPr>
            </a:lvl3pPr>
            <a:lvl4pPr marL="1828800" lvl="3" indent="-317500" algn="l">
              <a:lnSpc>
                <a:spcPct val="90000"/>
              </a:lnSpc>
              <a:spcBef>
                <a:spcPts val="500"/>
              </a:spcBef>
              <a:spcAft>
                <a:spcPts val="0"/>
              </a:spcAft>
              <a:buClr>
                <a:schemeClr val="dk1"/>
              </a:buClr>
              <a:buSzPts val="1400"/>
              <a:buFont typeface="Montserrat"/>
              <a:buChar char="•"/>
              <a:defRPr sz="1400">
                <a:latin typeface="Montserrat"/>
                <a:ea typeface="Montserrat"/>
                <a:cs typeface="Montserrat"/>
                <a:sym typeface="Montserrat"/>
              </a:defRPr>
            </a:lvl4pPr>
            <a:lvl5pPr marL="2286000" lvl="4" indent="-304800" algn="l">
              <a:lnSpc>
                <a:spcPct val="90000"/>
              </a:lnSpc>
              <a:spcBef>
                <a:spcPts val="500"/>
              </a:spcBef>
              <a:spcAft>
                <a:spcPts val="0"/>
              </a:spcAft>
              <a:buClr>
                <a:schemeClr val="dk1"/>
              </a:buClr>
              <a:buSzPts val="1200"/>
              <a:buFont typeface="Montserrat"/>
              <a:buChar char="•"/>
              <a:defRPr sz="120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6pPr>
            <a:lvl7pPr marL="3200400" lvl="6" indent="-3429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4"/>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orient="horz" pos="756">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lumns with subheads" type="twoTxTwoObj">
  <p:cSld name="TWO_OBJECTS_WITH_TEXT">
    <p:spTree>
      <p:nvGrpSpPr>
        <p:cNvPr id="1" name="Shape 167"/>
        <p:cNvGrpSpPr/>
        <p:nvPr/>
      </p:nvGrpSpPr>
      <p:grpSpPr>
        <a:xfrm>
          <a:off x="0" y="0"/>
          <a:ext cx="0" cy="0"/>
          <a:chOff x="0" y="0"/>
          <a:chExt cx="0" cy="0"/>
        </a:xfrm>
      </p:grpSpPr>
      <p:sp>
        <p:nvSpPr>
          <p:cNvPr id="168" name="Google Shape;168;p33"/>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p33"/>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accent1"/>
              </a:buClr>
              <a:buSzPts val="1800"/>
              <a:buNone/>
              <a:defRPr sz="1800" b="1" i="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70" name="Google Shape;170;p33"/>
          <p:cNvSpPr txBox="1">
            <a:spLocks noGrp="1"/>
          </p:cNvSpPr>
          <p:nvPr>
            <p:ph type="body" idx="2"/>
          </p:nvPr>
        </p:nvSpPr>
        <p:spPr>
          <a:xfrm>
            <a:off x="839788" y="2683823"/>
            <a:ext cx="5157900" cy="35058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a:lvl2pPr>
            <a:lvl3pPr marL="1371600" lvl="2" indent="-342900" algn="l" rtl="0">
              <a:lnSpc>
                <a:spcPct val="90000"/>
              </a:lnSpc>
              <a:spcBef>
                <a:spcPts val="500"/>
              </a:spcBef>
              <a:spcAft>
                <a:spcPts val="0"/>
              </a:spcAft>
              <a:buClr>
                <a:schemeClr val="dk1"/>
              </a:buClr>
              <a:buSzPts val="1800"/>
              <a:buChar char="•"/>
              <a:defRPr sz="18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1" name="Google Shape;171;p33"/>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accent1"/>
              </a:buClr>
              <a:buSzPts val="1800"/>
              <a:buNone/>
              <a:defRPr sz="1800" b="1" i="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72" name="Google Shape;172;p33"/>
          <p:cNvSpPr txBox="1">
            <a:spLocks noGrp="1"/>
          </p:cNvSpPr>
          <p:nvPr>
            <p:ph type="body" idx="4"/>
          </p:nvPr>
        </p:nvSpPr>
        <p:spPr>
          <a:xfrm>
            <a:off x="6172200" y="2683823"/>
            <a:ext cx="5183100" cy="35058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a:lvl2pPr>
            <a:lvl3pPr marL="1371600" lvl="2" indent="-342900" algn="l" rtl="0">
              <a:lnSpc>
                <a:spcPct val="90000"/>
              </a:lnSpc>
              <a:spcBef>
                <a:spcPts val="500"/>
              </a:spcBef>
              <a:spcAft>
                <a:spcPts val="0"/>
              </a:spcAft>
              <a:buClr>
                <a:schemeClr val="dk1"/>
              </a:buClr>
              <a:buSzPts val="1800"/>
              <a:buChar char="•"/>
              <a:defRPr sz="18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3" name="Google Shape;173;p33"/>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line only" type="titleOnly">
  <p:cSld name="TITLE_ONLY">
    <p:spTree>
      <p:nvGrpSpPr>
        <p:cNvPr id="1" name="Shape 174"/>
        <p:cNvGrpSpPr/>
        <p:nvPr/>
      </p:nvGrpSpPr>
      <p:grpSpPr>
        <a:xfrm>
          <a:off x="0" y="0"/>
          <a:ext cx="0" cy="0"/>
          <a:chOff x="0" y="0"/>
          <a:chExt cx="0" cy="0"/>
        </a:xfrm>
      </p:grpSpPr>
      <p:sp>
        <p:nvSpPr>
          <p:cNvPr id="175" name="Google Shape;175;p3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6" name="Google Shape;176;p34"/>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3 content left,1/3 photo right" type="picTx">
  <p:cSld name="PICTURE_WITH_CAPTION_TEXT">
    <p:spTree>
      <p:nvGrpSpPr>
        <p:cNvPr id="1" name="Shape 177"/>
        <p:cNvGrpSpPr/>
        <p:nvPr/>
      </p:nvGrpSpPr>
      <p:grpSpPr>
        <a:xfrm>
          <a:off x="0" y="0"/>
          <a:ext cx="0" cy="0"/>
          <a:chOff x="0" y="0"/>
          <a:chExt cx="0" cy="0"/>
        </a:xfrm>
      </p:grpSpPr>
      <p:sp>
        <p:nvSpPr>
          <p:cNvPr id="178" name="Google Shape;178;p35"/>
          <p:cNvSpPr txBox="1">
            <a:spLocks noGrp="1"/>
          </p:cNvSpPr>
          <p:nvPr>
            <p:ph type="title"/>
          </p:nvPr>
        </p:nvSpPr>
        <p:spPr>
          <a:xfrm>
            <a:off x="839788" y="457200"/>
            <a:ext cx="65802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2"/>
              </a:buClr>
              <a:buSzPts val="4000"/>
              <a:buFont typeface="Montserrat Alternates"/>
              <a:buNone/>
              <a:defRPr sz="4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9" name="Google Shape;179;p35"/>
          <p:cNvSpPr>
            <a:spLocks noGrp="1"/>
          </p:cNvSpPr>
          <p:nvPr>
            <p:ph type="pic" idx="2"/>
          </p:nvPr>
        </p:nvSpPr>
        <p:spPr>
          <a:xfrm>
            <a:off x="7754586" y="0"/>
            <a:ext cx="44373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0" name="Google Shape;180;p35"/>
          <p:cNvSpPr txBox="1">
            <a:spLocks noGrp="1"/>
          </p:cNvSpPr>
          <p:nvPr>
            <p:ph type="body" idx="1"/>
          </p:nvPr>
        </p:nvSpPr>
        <p:spPr>
          <a:xfrm>
            <a:off x="839788" y="2315688"/>
            <a:ext cx="6580200" cy="3553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dk1"/>
              </a:buClr>
              <a:buSzPts val="2000"/>
              <a:buFont typeface="Arial"/>
              <a:buChar char="•"/>
              <a:defRPr sz="20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81" name="Google Shape;181;p35"/>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3 content left, 2/3 photo right">
  <p:cSld name="1/3 content left, 2/3 photo right">
    <p:spTree>
      <p:nvGrpSpPr>
        <p:cNvPr id="1" name="Shape 182"/>
        <p:cNvGrpSpPr/>
        <p:nvPr/>
      </p:nvGrpSpPr>
      <p:grpSpPr>
        <a:xfrm>
          <a:off x="0" y="0"/>
          <a:ext cx="0" cy="0"/>
          <a:chOff x="0" y="0"/>
          <a:chExt cx="0" cy="0"/>
        </a:xfrm>
      </p:grpSpPr>
      <p:sp>
        <p:nvSpPr>
          <p:cNvPr id="183" name="Google Shape;183;p36"/>
          <p:cNvSpPr txBox="1">
            <a:spLocks noGrp="1"/>
          </p:cNvSpPr>
          <p:nvPr>
            <p:ph type="title"/>
          </p:nvPr>
        </p:nvSpPr>
        <p:spPr>
          <a:xfrm>
            <a:off x="364776" y="457200"/>
            <a:ext cx="3090900" cy="23574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2"/>
              </a:buClr>
              <a:buSzPts val="4000"/>
              <a:buFont typeface="Montserrat Alternates"/>
              <a:buNone/>
              <a:defRPr sz="4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4" name="Google Shape;184;p36"/>
          <p:cNvSpPr>
            <a:spLocks noGrp="1"/>
          </p:cNvSpPr>
          <p:nvPr>
            <p:ph type="pic" idx="2"/>
          </p:nvPr>
        </p:nvSpPr>
        <p:spPr>
          <a:xfrm>
            <a:off x="3859482" y="0"/>
            <a:ext cx="83325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5" name="Google Shape;185;p36"/>
          <p:cNvSpPr txBox="1">
            <a:spLocks noGrp="1"/>
          </p:cNvSpPr>
          <p:nvPr>
            <p:ph type="body" idx="1"/>
          </p:nvPr>
        </p:nvSpPr>
        <p:spPr>
          <a:xfrm>
            <a:off x="364776" y="3016332"/>
            <a:ext cx="3090900" cy="2852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Font typeface="Arial"/>
              <a:buChar char="•"/>
              <a:defRPr sz="18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86" name="Google Shape;186;p36"/>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op photo, bottom content">
  <p:cSld name="top photo, bottom content">
    <p:spTree>
      <p:nvGrpSpPr>
        <p:cNvPr id="1" name="Shape 187"/>
        <p:cNvGrpSpPr/>
        <p:nvPr/>
      </p:nvGrpSpPr>
      <p:grpSpPr>
        <a:xfrm>
          <a:off x="0" y="0"/>
          <a:ext cx="0" cy="0"/>
          <a:chOff x="0" y="0"/>
          <a:chExt cx="0" cy="0"/>
        </a:xfrm>
      </p:grpSpPr>
      <p:sp>
        <p:nvSpPr>
          <p:cNvPr id="188" name="Google Shape;188;p37"/>
          <p:cNvSpPr txBox="1">
            <a:spLocks noGrp="1"/>
          </p:cNvSpPr>
          <p:nvPr>
            <p:ph type="title"/>
          </p:nvPr>
        </p:nvSpPr>
        <p:spPr>
          <a:xfrm>
            <a:off x="839788" y="2558766"/>
            <a:ext cx="10797900" cy="1055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2"/>
              </a:buClr>
              <a:buSzPts val="4000"/>
              <a:buFont typeface="Montserrat Alternates"/>
              <a:buNone/>
              <a:defRPr sz="4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p37"/>
          <p:cNvSpPr>
            <a:spLocks noGrp="1"/>
          </p:cNvSpPr>
          <p:nvPr>
            <p:ph type="pic" idx="2"/>
          </p:nvPr>
        </p:nvSpPr>
        <p:spPr>
          <a:xfrm>
            <a:off x="0" y="1"/>
            <a:ext cx="12192000" cy="2278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90" name="Google Shape;190;p37"/>
          <p:cNvSpPr txBox="1">
            <a:spLocks noGrp="1"/>
          </p:cNvSpPr>
          <p:nvPr>
            <p:ph type="body" idx="1"/>
          </p:nvPr>
        </p:nvSpPr>
        <p:spPr>
          <a:xfrm>
            <a:off x="839788" y="3878321"/>
            <a:ext cx="10797900" cy="1857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Font typeface="Arial"/>
              <a:buChar char="•"/>
              <a:defRPr sz="18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91" name="Google Shape;191;p37"/>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½ photo, ½ content">
  <p:cSld name="½ photo, ½ content">
    <p:spTree>
      <p:nvGrpSpPr>
        <p:cNvPr id="1" name="Shape 192"/>
        <p:cNvGrpSpPr/>
        <p:nvPr/>
      </p:nvGrpSpPr>
      <p:grpSpPr>
        <a:xfrm>
          <a:off x="0" y="0"/>
          <a:ext cx="0" cy="0"/>
          <a:chOff x="0" y="0"/>
          <a:chExt cx="0" cy="0"/>
        </a:xfrm>
      </p:grpSpPr>
      <p:sp>
        <p:nvSpPr>
          <p:cNvPr id="193" name="Google Shape;193;p38"/>
          <p:cNvSpPr txBox="1">
            <a:spLocks noGrp="1"/>
          </p:cNvSpPr>
          <p:nvPr>
            <p:ph type="title"/>
          </p:nvPr>
        </p:nvSpPr>
        <p:spPr>
          <a:xfrm>
            <a:off x="6673932" y="634963"/>
            <a:ext cx="4963800" cy="1321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2"/>
              </a:buClr>
              <a:buSzPts val="4000"/>
              <a:buFont typeface="Montserrat Alternates"/>
              <a:buNone/>
              <a:defRPr sz="4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4" name="Google Shape;194;p38"/>
          <p:cNvSpPr>
            <a:spLocks noGrp="1"/>
          </p:cNvSpPr>
          <p:nvPr>
            <p:ph type="pic" idx="2"/>
          </p:nvPr>
        </p:nvSpPr>
        <p:spPr>
          <a:xfrm>
            <a:off x="0" y="0"/>
            <a:ext cx="61989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95" name="Google Shape;195;p38"/>
          <p:cNvSpPr txBox="1">
            <a:spLocks noGrp="1"/>
          </p:cNvSpPr>
          <p:nvPr>
            <p:ph type="body" idx="1"/>
          </p:nvPr>
        </p:nvSpPr>
        <p:spPr>
          <a:xfrm>
            <a:off x="6673932" y="2149434"/>
            <a:ext cx="4963800" cy="4014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Font typeface="Arial"/>
              <a:buChar char="•"/>
              <a:defRPr sz="18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96" name="Google Shape;196;p38"/>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3 photo left, 2/3 content right">
  <p:cSld name="1/3 photo left, 2/3 content right">
    <p:spTree>
      <p:nvGrpSpPr>
        <p:cNvPr id="1" name="Shape 197"/>
        <p:cNvGrpSpPr/>
        <p:nvPr/>
      </p:nvGrpSpPr>
      <p:grpSpPr>
        <a:xfrm>
          <a:off x="0" y="0"/>
          <a:ext cx="0" cy="0"/>
          <a:chOff x="0" y="0"/>
          <a:chExt cx="0" cy="0"/>
        </a:xfrm>
      </p:grpSpPr>
      <p:sp>
        <p:nvSpPr>
          <p:cNvPr id="198" name="Google Shape;198;p39"/>
          <p:cNvSpPr txBox="1">
            <a:spLocks noGrp="1"/>
          </p:cNvSpPr>
          <p:nvPr>
            <p:ph type="title"/>
          </p:nvPr>
        </p:nvSpPr>
        <p:spPr>
          <a:xfrm>
            <a:off x="4595751" y="634963"/>
            <a:ext cx="7042200" cy="1321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2"/>
              </a:buClr>
              <a:buSzPts val="4000"/>
              <a:buFont typeface="Montserrat Alternates"/>
              <a:buNone/>
              <a:defRPr sz="4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9" name="Google Shape;199;p39"/>
          <p:cNvSpPr>
            <a:spLocks noGrp="1"/>
          </p:cNvSpPr>
          <p:nvPr>
            <p:ph type="pic" idx="2"/>
          </p:nvPr>
        </p:nvSpPr>
        <p:spPr>
          <a:xfrm>
            <a:off x="1" y="0"/>
            <a:ext cx="41802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00" name="Google Shape;200;p39"/>
          <p:cNvSpPr txBox="1">
            <a:spLocks noGrp="1"/>
          </p:cNvSpPr>
          <p:nvPr>
            <p:ph type="body" idx="1"/>
          </p:nvPr>
        </p:nvSpPr>
        <p:spPr>
          <a:xfrm>
            <a:off x="4595751" y="2149434"/>
            <a:ext cx="7042200" cy="4014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Font typeface="Arial"/>
              <a:buChar char="•"/>
              <a:defRPr sz="18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01" name="Google Shape;201;p39"/>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Full bleed photo + headline">
  <p:cSld name="Full bleed photo + headline">
    <p:spTree>
      <p:nvGrpSpPr>
        <p:cNvPr id="1" name="Shape 202"/>
        <p:cNvGrpSpPr/>
        <p:nvPr/>
      </p:nvGrpSpPr>
      <p:grpSpPr>
        <a:xfrm>
          <a:off x="0" y="0"/>
          <a:ext cx="0" cy="0"/>
          <a:chOff x="0" y="0"/>
          <a:chExt cx="0" cy="0"/>
        </a:xfrm>
      </p:grpSpPr>
      <p:sp>
        <p:nvSpPr>
          <p:cNvPr id="203" name="Google Shape;203;p40"/>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4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5" name="Google Shape;205;p40"/>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 Headline 2/3 photo">
  <p:cSld name="1/3 Headline 2/3 photo">
    <p:spTree>
      <p:nvGrpSpPr>
        <p:cNvPr id="1" name="Shape 206"/>
        <p:cNvGrpSpPr/>
        <p:nvPr/>
      </p:nvGrpSpPr>
      <p:grpSpPr>
        <a:xfrm>
          <a:off x="0" y="0"/>
          <a:ext cx="0" cy="0"/>
          <a:chOff x="0" y="0"/>
          <a:chExt cx="0" cy="0"/>
        </a:xfrm>
      </p:grpSpPr>
      <p:sp>
        <p:nvSpPr>
          <p:cNvPr id="207" name="Google Shape;207;p41"/>
          <p:cNvSpPr>
            <a:spLocks noGrp="1"/>
          </p:cNvSpPr>
          <p:nvPr>
            <p:ph type="pic" idx="2"/>
          </p:nvPr>
        </p:nvSpPr>
        <p:spPr>
          <a:xfrm>
            <a:off x="3764478" y="0"/>
            <a:ext cx="84276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41"/>
          <p:cNvSpPr txBox="1">
            <a:spLocks noGrp="1"/>
          </p:cNvSpPr>
          <p:nvPr>
            <p:ph type="title"/>
          </p:nvPr>
        </p:nvSpPr>
        <p:spPr>
          <a:xfrm>
            <a:off x="415636" y="365125"/>
            <a:ext cx="2957100" cy="5821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9" name="Google Shape;209;p41"/>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Footer only" type="blank">
  <p:cSld name="BLANK">
    <p:spTree>
      <p:nvGrpSpPr>
        <p:cNvPr id="1" name="Shape 210"/>
        <p:cNvGrpSpPr/>
        <p:nvPr/>
      </p:nvGrpSpPr>
      <p:grpSpPr>
        <a:xfrm>
          <a:off x="0" y="0"/>
          <a:ext cx="0" cy="0"/>
          <a:chOff x="0" y="0"/>
          <a:chExt cx="0" cy="0"/>
        </a:xfrm>
      </p:grpSpPr>
      <p:sp>
        <p:nvSpPr>
          <p:cNvPr id="211" name="Google Shape;211;p42"/>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5"/>
          <p:cNvSpPr txBox="1">
            <a:spLocks noGrp="1"/>
          </p:cNvSpPr>
          <p:nvPr>
            <p:ph type="dt" idx="10"/>
          </p:nvPr>
        </p:nvSpPr>
        <p:spPr>
          <a:xfrm>
            <a:off x="609600" y="6356352"/>
            <a:ext cx="28448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A5A6A5"/>
              </a:buClr>
              <a:buSzPts val="1200"/>
              <a:buFont typeface="Source Sans Pro"/>
              <a:buNone/>
              <a:defRPr sz="1200" b="0" i="0" u="none" strike="noStrike" cap="none">
                <a:solidFill>
                  <a:srgbClr val="A5A6A5"/>
                </a:solidFill>
                <a:latin typeface="Source Sans Pro"/>
                <a:ea typeface="Source Sans Pro"/>
                <a:cs typeface="Source Sans Pro"/>
                <a:sym typeface="Source Sans Pro"/>
              </a:defRPr>
            </a:lvl1pPr>
            <a:lvl2pPr marR="0" lvl="1"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5" name="Google Shape;25;p5"/>
          <p:cNvSpPr txBox="1">
            <a:spLocks noGrp="1"/>
          </p:cNvSpPr>
          <p:nvPr>
            <p:ph type="ftr" idx="11"/>
          </p:nvPr>
        </p:nvSpPr>
        <p:spPr>
          <a:xfrm>
            <a:off x="4165600" y="6356352"/>
            <a:ext cx="38608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A5A6A5"/>
              </a:buClr>
              <a:buSzPts val="1200"/>
              <a:buFont typeface="Source Sans Pro"/>
              <a:buNone/>
              <a:defRPr sz="1200" b="0" i="0" u="none" strike="noStrike" cap="none">
                <a:solidFill>
                  <a:srgbClr val="A5A6A5"/>
                </a:solidFill>
                <a:latin typeface="Source Sans Pro"/>
                <a:ea typeface="Source Sans Pro"/>
                <a:cs typeface="Source Sans Pro"/>
                <a:sym typeface="Source Sans Pro"/>
              </a:defRPr>
            </a:lvl1pPr>
            <a:lvl2pPr marR="0" lvl="1"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6" name="Google Shape;26;p5"/>
          <p:cNvSpPr txBox="1">
            <a:spLocks noGrp="1"/>
          </p:cNvSpPr>
          <p:nvPr>
            <p:ph type="sldNum" idx="12"/>
          </p:nvPr>
        </p:nvSpPr>
        <p:spPr>
          <a:xfrm>
            <a:off x="8737600" y="6356352"/>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o Background">
  <p:cSld name="No Background">
    <p:spTree>
      <p:nvGrpSpPr>
        <p:cNvPr id="1" name="Shape 212"/>
        <p:cNvGrpSpPr/>
        <p:nvPr/>
      </p:nvGrpSpPr>
      <p:grpSpPr>
        <a:xfrm>
          <a:off x="0" y="0"/>
          <a:ext cx="0" cy="0"/>
          <a:chOff x="0" y="0"/>
          <a:chExt cx="0" cy="0"/>
        </a:xfrm>
      </p:grpSpPr>
      <p:sp>
        <p:nvSpPr>
          <p:cNvPr id="213" name="Google Shape;213;p43"/>
          <p:cNvSpPr txBox="1">
            <a:spLocks noGrp="1"/>
          </p:cNvSpPr>
          <p:nvPr>
            <p:ph type="title"/>
          </p:nvPr>
        </p:nvSpPr>
        <p:spPr>
          <a:xfrm>
            <a:off x="495300" y="646177"/>
            <a:ext cx="11112600" cy="292500"/>
          </a:xfrm>
          <a:prstGeom prst="rect">
            <a:avLst/>
          </a:prstGeom>
          <a:noFill/>
          <a:ln>
            <a:noFill/>
          </a:ln>
        </p:spPr>
        <p:txBody>
          <a:bodyPr spcFirstLastPara="1" wrap="square" lIns="0" tIns="0" rIns="0" bIns="0" anchor="ctr" anchorCtr="0">
            <a:noAutofit/>
          </a:bodyPr>
          <a:lstStyle>
            <a:lvl1pPr lvl="0" algn="l" rtl="0">
              <a:lnSpc>
                <a:spcPct val="133347"/>
              </a:lnSpc>
              <a:spcBef>
                <a:spcPts val="0"/>
              </a:spcBef>
              <a:spcAft>
                <a:spcPts val="0"/>
              </a:spcAft>
              <a:buClr>
                <a:schemeClr val="accent6"/>
              </a:buClr>
              <a:buSzPts val="2300"/>
              <a:buFont typeface="Arial"/>
              <a:buNone/>
              <a:defRPr sz="23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4" name="Google Shape;214;p43"/>
          <p:cNvSpPr txBox="1">
            <a:spLocks noGrp="1"/>
          </p:cNvSpPr>
          <p:nvPr>
            <p:ph type="body" idx="1"/>
          </p:nvPr>
        </p:nvSpPr>
        <p:spPr>
          <a:xfrm>
            <a:off x="495299" y="1052688"/>
            <a:ext cx="11112600" cy="285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100"/>
              <a:buNone/>
              <a:defRPr sz="1100" b="1" i="1">
                <a:solidFill>
                  <a:schemeClr val="accent2"/>
                </a:solidFill>
              </a:defRPr>
            </a:lvl1pPr>
            <a:lvl2pPr marL="914400" lvl="1" indent="-342900" algn="l" rtl="0">
              <a:lnSpc>
                <a:spcPct val="100000"/>
              </a:lnSpc>
              <a:spcBef>
                <a:spcPts val="800"/>
              </a:spcBef>
              <a:spcAft>
                <a:spcPts val="0"/>
              </a:spcAft>
              <a:buSzPts val="1800"/>
              <a:buChar char="▪"/>
              <a:defRPr/>
            </a:lvl2pPr>
            <a:lvl3pPr marL="1371600" lvl="2" indent="-342900" algn="l" rtl="0">
              <a:lnSpc>
                <a:spcPct val="100000"/>
              </a:lnSpc>
              <a:spcBef>
                <a:spcPts val="800"/>
              </a:spcBef>
              <a:spcAft>
                <a:spcPts val="0"/>
              </a:spcAft>
              <a:buSzPts val="1800"/>
              <a:buChar char="•"/>
              <a:defRPr/>
            </a:lvl3pPr>
            <a:lvl4pPr marL="1828800" lvl="3" indent="-342900" algn="l" rtl="0">
              <a:lnSpc>
                <a:spcPct val="100000"/>
              </a:lnSpc>
              <a:spcBef>
                <a:spcPts val="800"/>
              </a:spcBef>
              <a:spcAft>
                <a:spcPts val="0"/>
              </a:spcAft>
              <a:buSzPts val="1800"/>
              <a:buChar char="-"/>
              <a:defRPr/>
            </a:lvl4pPr>
            <a:lvl5pPr marL="2286000" lvl="4" indent="-342900" algn="l" rtl="0">
              <a:lnSpc>
                <a:spcPct val="100000"/>
              </a:lnSpc>
              <a:spcBef>
                <a:spcPts val="800"/>
              </a:spcBef>
              <a:spcAft>
                <a:spcPts val="0"/>
              </a:spcAft>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15" name="Google Shape;215;p43"/>
          <p:cNvSpPr txBox="1">
            <a:spLocks noGrp="1"/>
          </p:cNvSpPr>
          <p:nvPr>
            <p:ph type="body" idx="2"/>
          </p:nvPr>
        </p:nvSpPr>
        <p:spPr>
          <a:xfrm>
            <a:off x="495299" y="6265718"/>
            <a:ext cx="11112600" cy="197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700"/>
              <a:buNone/>
              <a:defRPr sz="700" i="1">
                <a:solidFill>
                  <a:srgbClr val="585045"/>
                </a:solidFill>
              </a:defRPr>
            </a:lvl1pPr>
            <a:lvl2pPr marL="914400" lvl="1" indent="-342900" algn="l" rtl="0">
              <a:lnSpc>
                <a:spcPct val="100000"/>
              </a:lnSpc>
              <a:spcBef>
                <a:spcPts val="800"/>
              </a:spcBef>
              <a:spcAft>
                <a:spcPts val="0"/>
              </a:spcAft>
              <a:buSzPts val="1800"/>
              <a:buChar char="▪"/>
              <a:defRPr/>
            </a:lvl2pPr>
            <a:lvl3pPr marL="1371600" lvl="2" indent="-342900" algn="l" rtl="0">
              <a:lnSpc>
                <a:spcPct val="100000"/>
              </a:lnSpc>
              <a:spcBef>
                <a:spcPts val="800"/>
              </a:spcBef>
              <a:spcAft>
                <a:spcPts val="0"/>
              </a:spcAft>
              <a:buSzPts val="1800"/>
              <a:buChar char="•"/>
              <a:defRPr/>
            </a:lvl3pPr>
            <a:lvl4pPr marL="1828800" lvl="3" indent="-342900" algn="l" rtl="0">
              <a:lnSpc>
                <a:spcPct val="100000"/>
              </a:lnSpc>
              <a:spcBef>
                <a:spcPts val="800"/>
              </a:spcBef>
              <a:spcAft>
                <a:spcPts val="0"/>
              </a:spcAft>
              <a:buSzPts val="1800"/>
              <a:buChar char="-"/>
              <a:defRPr/>
            </a:lvl4pPr>
            <a:lvl5pPr marL="2286000" lvl="4" indent="-342900" algn="l" rtl="0">
              <a:lnSpc>
                <a:spcPct val="100000"/>
              </a:lnSpc>
              <a:spcBef>
                <a:spcPts val="800"/>
              </a:spcBef>
              <a:spcAft>
                <a:spcPts val="0"/>
              </a:spcAft>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16" name="Google Shape;216;p43"/>
          <p:cNvSpPr txBox="1">
            <a:spLocks noGrp="1"/>
          </p:cNvSpPr>
          <p:nvPr>
            <p:ph type="sldNum" idx="12"/>
          </p:nvPr>
        </p:nvSpPr>
        <p:spPr>
          <a:xfrm>
            <a:off x="11048104" y="6524509"/>
            <a:ext cx="549300" cy="210300"/>
          </a:xfrm>
          <a:prstGeom prst="rect">
            <a:avLst/>
          </a:prstGeom>
          <a:noFill/>
          <a:ln>
            <a:noFill/>
          </a:ln>
        </p:spPr>
        <p:txBody>
          <a:bodyPr spcFirstLastPara="1" wrap="square" lIns="0" tIns="45700" rIns="0" bIns="45700"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7" name="Google Shape;217;p43"/>
          <p:cNvSpPr txBox="1">
            <a:spLocks noGrp="1"/>
          </p:cNvSpPr>
          <p:nvPr>
            <p:ph type="ftr" idx="11"/>
          </p:nvPr>
        </p:nvSpPr>
        <p:spPr>
          <a:xfrm>
            <a:off x="7162585" y="6524509"/>
            <a:ext cx="4114800" cy="210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8" name="Google Shape;218;p43"/>
          <p:cNvSpPr txBox="1">
            <a:spLocks noGrp="1"/>
          </p:cNvSpPr>
          <p:nvPr>
            <p:ph type="dt" idx="10"/>
          </p:nvPr>
        </p:nvSpPr>
        <p:spPr>
          <a:xfrm>
            <a:off x="1122665" y="6524509"/>
            <a:ext cx="1143000" cy="210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984">
          <p15:clr>
            <a:srgbClr val="FBAE40"/>
          </p15:clr>
        </p15:guide>
        <p15:guide id="2" pos="312">
          <p15:clr>
            <a:srgbClr val="FBAE40"/>
          </p15:clr>
        </p15:guide>
        <p15:guide id="3" orient="horz" pos="3883">
          <p15:clr>
            <a:srgbClr val="FBAE40"/>
          </p15:clr>
        </p15:guide>
        <p15:guide id="4" orient="horz" pos="752">
          <p15:clr>
            <a:srgbClr val="FBAE40"/>
          </p15:clr>
        </p15:guide>
        <p15:guide id="5" pos="731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Full bleed photo">
  <p:cSld name="Full bleed photo">
    <p:spTree>
      <p:nvGrpSpPr>
        <p:cNvPr id="1" name="Shape 223"/>
        <p:cNvGrpSpPr/>
        <p:nvPr/>
      </p:nvGrpSpPr>
      <p:grpSpPr>
        <a:xfrm>
          <a:off x="0" y="0"/>
          <a:ext cx="0" cy="0"/>
          <a:chOff x="0" y="0"/>
          <a:chExt cx="0" cy="0"/>
        </a:xfrm>
      </p:grpSpPr>
      <p:sp>
        <p:nvSpPr>
          <p:cNvPr id="224" name="Google Shape;224;p45"/>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5"/>
        <p:cNvGrpSpPr/>
        <p:nvPr/>
      </p:nvGrpSpPr>
      <p:grpSpPr>
        <a:xfrm>
          <a:off x="0" y="0"/>
          <a:ext cx="0" cy="0"/>
          <a:chOff x="0" y="0"/>
          <a:chExt cx="0" cy="0"/>
        </a:xfrm>
      </p:grpSpPr>
      <p:sp>
        <p:nvSpPr>
          <p:cNvPr id="226" name="Google Shape;226;p46"/>
          <p:cNvSpPr txBox="1">
            <a:spLocks noGrp="1"/>
          </p:cNvSpPr>
          <p:nvPr>
            <p:ph type="title"/>
          </p:nvPr>
        </p:nvSpPr>
        <p:spPr>
          <a:xfrm>
            <a:off x="462875" y="365125"/>
            <a:ext cx="108909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46"/>
          <p:cNvSpPr txBox="1">
            <a:spLocks noGrp="1"/>
          </p:cNvSpPr>
          <p:nvPr>
            <p:ph type="body" idx="1"/>
          </p:nvPr>
        </p:nvSpPr>
        <p:spPr>
          <a:xfrm>
            <a:off x="462875" y="1822875"/>
            <a:ext cx="10515600" cy="4351200"/>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1000"/>
              </a:spcBef>
              <a:spcAft>
                <a:spcPts val="0"/>
              </a:spcAft>
              <a:buClr>
                <a:schemeClr val="dk1"/>
              </a:buClr>
              <a:buSzPts val="2000"/>
              <a:buFont typeface="Montserrat"/>
              <a:buChar char="•"/>
              <a:defRPr sz="2000">
                <a:latin typeface="Montserrat"/>
                <a:ea typeface="Montserrat"/>
                <a:cs typeface="Montserrat"/>
                <a:sym typeface="Montserrat"/>
              </a:defRPr>
            </a:lvl1pPr>
            <a:lvl2pPr marL="914400" lvl="1" indent="-336550" algn="l">
              <a:lnSpc>
                <a:spcPct val="100000"/>
              </a:lnSpc>
              <a:spcBef>
                <a:spcPts val="500"/>
              </a:spcBef>
              <a:spcAft>
                <a:spcPts val="0"/>
              </a:spcAft>
              <a:buClr>
                <a:schemeClr val="dk1"/>
              </a:buClr>
              <a:buSzPts val="1700"/>
              <a:buFont typeface="Montserrat"/>
              <a:buChar char="•"/>
              <a:defRPr sz="1700">
                <a:latin typeface="Montserrat"/>
                <a:ea typeface="Montserrat"/>
                <a:cs typeface="Montserrat"/>
                <a:sym typeface="Montserrat"/>
              </a:defRPr>
            </a:lvl2pPr>
            <a:lvl3pPr marL="1371600" lvl="2" indent="-342900" algn="l">
              <a:lnSpc>
                <a:spcPct val="100000"/>
              </a:lnSpc>
              <a:spcBef>
                <a:spcPts val="5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228" name="Google Shape;228;p46"/>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229" name="Google Shape;229;p46" descr="A screenshot of a cell phone&#10;&#10;Description automatically generated"/>
          <p:cNvPicPr preferRelativeResize="0"/>
          <p:nvPr/>
        </p:nvPicPr>
        <p:blipFill rotWithShape="1">
          <a:blip r:embed="rId2">
            <a:alphaModFix/>
          </a:blip>
          <a:srcRect/>
          <a:stretch/>
        </p:blipFill>
        <p:spPr>
          <a:xfrm>
            <a:off x="209682" y="6306275"/>
            <a:ext cx="1690372" cy="3731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230"/>
        <p:cNvGrpSpPr/>
        <p:nvPr/>
      </p:nvGrpSpPr>
      <p:grpSpPr>
        <a:xfrm>
          <a:off x="0" y="0"/>
          <a:ext cx="0" cy="0"/>
          <a:chOff x="0" y="0"/>
          <a:chExt cx="0" cy="0"/>
        </a:xfrm>
      </p:grpSpPr>
      <p:sp>
        <p:nvSpPr>
          <p:cNvPr id="231" name="Google Shape;231;p47"/>
          <p:cNvSpPr txBox="1">
            <a:spLocks noGrp="1"/>
          </p:cNvSpPr>
          <p:nvPr>
            <p:ph type="title"/>
          </p:nvPr>
        </p:nvSpPr>
        <p:spPr>
          <a:xfrm>
            <a:off x="462875" y="365125"/>
            <a:ext cx="108909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47"/>
          <p:cNvSpPr txBox="1">
            <a:spLocks noGrp="1"/>
          </p:cNvSpPr>
          <p:nvPr>
            <p:ph type="body" idx="1"/>
          </p:nvPr>
        </p:nvSpPr>
        <p:spPr>
          <a:xfrm>
            <a:off x="462875" y="1822875"/>
            <a:ext cx="10515600" cy="4351200"/>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Font typeface="Montserrat"/>
              <a:buChar char="•"/>
              <a:defRPr sz="2000">
                <a:latin typeface="Montserrat"/>
                <a:ea typeface="Montserrat"/>
                <a:cs typeface="Montserrat"/>
                <a:sym typeface="Montserrat"/>
              </a:defRPr>
            </a:lvl1pPr>
            <a:lvl2pPr marL="914400" lvl="1" indent="-342900" algn="l">
              <a:lnSpc>
                <a:spcPct val="90000"/>
              </a:lnSpc>
              <a:spcBef>
                <a:spcPts val="500"/>
              </a:spcBef>
              <a:spcAft>
                <a:spcPts val="0"/>
              </a:spcAft>
              <a:buClr>
                <a:schemeClr val="dk1"/>
              </a:buClr>
              <a:buSzPts val="1800"/>
              <a:buFont typeface="Montserrat"/>
              <a:buChar char="•"/>
              <a:defRPr sz="1800">
                <a:latin typeface="Montserrat"/>
                <a:ea typeface="Montserrat"/>
                <a:cs typeface="Montserrat"/>
                <a:sym typeface="Montserrat"/>
              </a:defRPr>
            </a:lvl2pPr>
            <a:lvl3pPr marL="1371600" lvl="2" indent="-330200" algn="l">
              <a:lnSpc>
                <a:spcPct val="90000"/>
              </a:lnSpc>
              <a:spcBef>
                <a:spcPts val="500"/>
              </a:spcBef>
              <a:spcAft>
                <a:spcPts val="0"/>
              </a:spcAft>
              <a:buClr>
                <a:schemeClr val="dk1"/>
              </a:buClr>
              <a:buSzPts val="1600"/>
              <a:buFont typeface="Montserrat"/>
              <a:buChar char="•"/>
              <a:defRPr sz="1600">
                <a:latin typeface="Montserrat"/>
                <a:ea typeface="Montserrat"/>
                <a:cs typeface="Montserrat"/>
                <a:sym typeface="Montserrat"/>
              </a:defRPr>
            </a:lvl3pPr>
            <a:lvl4pPr marL="1828800" lvl="3" indent="-317500" algn="l">
              <a:lnSpc>
                <a:spcPct val="90000"/>
              </a:lnSpc>
              <a:spcBef>
                <a:spcPts val="500"/>
              </a:spcBef>
              <a:spcAft>
                <a:spcPts val="0"/>
              </a:spcAft>
              <a:buClr>
                <a:schemeClr val="dk1"/>
              </a:buClr>
              <a:buSzPts val="1400"/>
              <a:buFont typeface="Montserrat"/>
              <a:buChar char="•"/>
              <a:defRPr sz="1400">
                <a:latin typeface="Montserrat"/>
                <a:ea typeface="Montserrat"/>
                <a:cs typeface="Montserrat"/>
                <a:sym typeface="Montserrat"/>
              </a:defRPr>
            </a:lvl4pPr>
            <a:lvl5pPr marL="2286000" lvl="4" indent="-304800" algn="l">
              <a:lnSpc>
                <a:spcPct val="90000"/>
              </a:lnSpc>
              <a:spcBef>
                <a:spcPts val="500"/>
              </a:spcBef>
              <a:spcAft>
                <a:spcPts val="0"/>
              </a:spcAft>
              <a:buClr>
                <a:schemeClr val="dk1"/>
              </a:buClr>
              <a:buSzPts val="1200"/>
              <a:buFont typeface="Montserrat"/>
              <a:buChar char="•"/>
              <a:defRPr sz="120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6pPr>
            <a:lvl7pPr marL="3200400" lvl="6" indent="-342900" algn="l">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47"/>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234" name="Google Shape;234;p47"/>
          <p:cNvPicPr preferRelativeResize="0"/>
          <p:nvPr/>
        </p:nvPicPr>
        <p:blipFill rotWithShape="1">
          <a:blip r:embed="rId2">
            <a:alphaModFix/>
          </a:blip>
          <a:srcRect/>
          <a:stretch/>
        </p:blipFill>
        <p:spPr>
          <a:xfrm>
            <a:off x="209682" y="6306275"/>
            <a:ext cx="1690372" cy="3731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5"/>
        <p:cNvGrpSpPr/>
        <p:nvPr/>
      </p:nvGrpSpPr>
      <p:grpSpPr>
        <a:xfrm>
          <a:off x="0" y="0"/>
          <a:ext cx="0" cy="0"/>
          <a:chOff x="0" y="0"/>
          <a:chExt cx="0" cy="0"/>
        </a:xfrm>
      </p:grpSpPr>
      <p:sp>
        <p:nvSpPr>
          <p:cNvPr id="236" name="Google Shape;236;p48"/>
          <p:cNvSpPr txBox="1">
            <a:spLocks noGrp="1"/>
          </p:cNvSpPr>
          <p:nvPr>
            <p:ph type="dt" idx="10"/>
          </p:nvPr>
        </p:nvSpPr>
        <p:spPr>
          <a:xfrm>
            <a:off x="609600" y="6356352"/>
            <a:ext cx="28448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A5A6A5"/>
              </a:buClr>
              <a:buSzPts val="1200"/>
              <a:buFont typeface="Source Sans Pro"/>
              <a:buNone/>
              <a:defRPr sz="1200" b="0" i="0" u="none" strike="noStrike" cap="none">
                <a:solidFill>
                  <a:srgbClr val="A5A6A5"/>
                </a:solidFill>
                <a:latin typeface="Source Sans Pro"/>
                <a:ea typeface="Source Sans Pro"/>
                <a:cs typeface="Source Sans Pro"/>
                <a:sym typeface="Source Sans Pro"/>
              </a:defRPr>
            </a:lvl1pPr>
            <a:lvl2pPr marR="0" lvl="1"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37" name="Google Shape;237;p48"/>
          <p:cNvSpPr txBox="1">
            <a:spLocks noGrp="1"/>
          </p:cNvSpPr>
          <p:nvPr>
            <p:ph type="ftr" idx="11"/>
          </p:nvPr>
        </p:nvSpPr>
        <p:spPr>
          <a:xfrm>
            <a:off x="4165600" y="6356352"/>
            <a:ext cx="38608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A5A6A5"/>
              </a:buClr>
              <a:buSzPts val="1200"/>
              <a:buFont typeface="Source Sans Pro"/>
              <a:buNone/>
              <a:defRPr sz="1200" b="0" i="0" u="none" strike="noStrike" cap="none">
                <a:solidFill>
                  <a:srgbClr val="A5A6A5"/>
                </a:solidFill>
                <a:latin typeface="Source Sans Pro"/>
                <a:ea typeface="Source Sans Pro"/>
                <a:cs typeface="Source Sans Pro"/>
                <a:sym typeface="Source Sans Pro"/>
              </a:defRPr>
            </a:lvl1pPr>
            <a:lvl2pPr marR="0" lvl="1"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dk1"/>
              </a:buClr>
              <a:buSzPts val="1800"/>
              <a:buFont typeface="Source Sans Pro"/>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38" name="Google Shape;238;p48"/>
          <p:cNvSpPr txBox="1">
            <a:spLocks noGrp="1"/>
          </p:cNvSpPr>
          <p:nvPr>
            <p:ph type="sldNum" idx="12"/>
          </p:nvPr>
        </p:nvSpPr>
        <p:spPr>
          <a:xfrm>
            <a:off x="8737600" y="6356352"/>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888888"/>
              </a:buClr>
              <a:buSzPts val="300"/>
              <a:buFont typeface="Source Sans Pro"/>
              <a:buNone/>
              <a:defRPr sz="1200" b="0" i="0" u="none" strike="noStrike" cap="none">
                <a:solidFill>
                  <a:srgbClr val="888888"/>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9"/>
        <p:cNvGrpSpPr/>
        <p:nvPr/>
      </p:nvGrpSpPr>
      <p:grpSpPr>
        <a:xfrm>
          <a:off x="0" y="0"/>
          <a:ext cx="0" cy="0"/>
          <a:chOff x="0" y="0"/>
          <a:chExt cx="0" cy="0"/>
        </a:xfrm>
      </p:grpSpPr>
      <p:sp>
        <p:nvSpPr>
          <p:cNvPr id="240" name="Google Shape;240;p49"/>
          <p:cNvSpPr txBox="1">
            <a:spLocks noGrp="1"/>
          </p:cNvSpPr>
          <p:nvPr>
            <p:ph type="title"/>
          </p:nvPr>
        </p:nvSpPr>
        <p:spPr>
          <a:xfrm>
            <a:off x="453025" y="365125"/>
            <a:ext cx="109008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49"/>
          <p:cNvSpPr txBox="1">
            <a:spLocks noGrp="1"/>
          </p:cNvSpPr>
          <p:nvPr>
            <p:ph type="body" idx="1"/>
          </p:nvPr>
        </p:nvSpPr>
        <p:spPr>
          <a:xfrm>
            <a:off x="1066800" y="2103120"/>
            <a:ext cx="4663440" cy="374904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sz="1800"/>
            </a:lvl1pPr>
            <a:lvl2pPr marL="914400" lvl="1" indent="-381000" algn="l">
              <a:lnSpc>
                <a:spcPct val="90000"/>
              </a:lnSpc>
              <a:spcBef>
                <a:spcPts val="500"/>
              </a:spcBef>
              <a:spcAft>
                <a:spcPts val="0"/>
              </a:spcAft>
              <a:buSzPts val="2400"/>
              <a:buChar char="•"/>
              <a:defRPr sz="1600"/>
            </a:lvl2pPr>
            <a:lvl3pPr marL="1371600" lvl="2" indent="-355600" algn="l">
              <a:lnSpc>
                <a:spcPct val="90000"/>
              </a:lnSpc>
              <a:spcBef>
                <a:spcPts val="500"/>
              </a:spcBef>
              <a:spcAft>
                <a:spcPts val="0"/>
              </a:spcAft>
              <a:buSzPts val="2000"/>
              <a:buChar char="•"/>
              <a:defRPr sz="14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sz="1400"/>
            </a:lvl5pPr>
            <a:lvl6pPr marL="2743200" lvl="5" indent="-342900" algn="l">
              <a:lnSpc>
                <a:spcPct val="90000"/>
              </a:lnSpc>
              <a:spcBef>
                <a:spcPts val="500"/>
              </a:spcBef>
              <a:spcAft>
                <a:spcPts val="0"/>
              </a:spcAft>
              <a:buSzPts val="1800"/>
              <a:buChar char="•"/>
              <a:defRPr sz="1400"/>
            </a:lvl6pPr>
            <a:lvl7pPr marL="3200400" lvl="6" indent="-342900" algn="l">
              <a:lnSpc>
                <a:spcPct val="90000"/>
              </a:lnSpc>
              <a:spcBef>
                <a:spcPts val="500"/>
              </a:spcBef>
              <a:spcAft>
                <a:spcPts val="0"/>
              </a:spcAft>
              <a:buSzPts val="1800"/>
              <a:buChar char="•"/>
              <a:defRPr sz="1400"/>
            </a:lvl7pPr>
            <a:lvl8pPr marL="3657600" lvl="7" indent="-342900" algn="l">
              <a:lnSpc>
                <a:spcPct val="90000"/>
              </a:lnSpc>
              <a:spcBef>
                <a:spcPts val="500"/>
              </a:spcBef>
              <a:spcAft>
                <a:spcPts val="0"/>
              </a:spcAft>
              <a:buSzPts val="1800"/>
              <a:buChar char="•"/>
              <a:defRPr sz="1400"/>
            </a:lvl8pPr>
            <a:lvl9pPr marL="4114800" lvl="8" indent="-342900" algn="l">
              <a:lnSpc>
                <a:spcPct val="90000"/>
              </a:lnSpc>
              <a:spcBef>
                <a:spcPts val="500"/>
              </a:spcBef>
              <a:spcAft>
                <a:spcPts val="0"/>
              </a:spcAft>
              <a:buSzPts val="1800"/>
              <a:buChar char="•"/>
              <a:defRPr sz="1400"/>
            </a:lvl9pPr>
          </a:lstStyle>
          <a:p>
            <a:endParaRPr/>
          </a:p>
        </p:txBody>
      </p:sp>
      <p:sp>
        <p:nvSpPr>
          <p:cNvPr id="242" name="Google Shape;242;p49"/>
          <p:cNvSpPr txBox="1">
            <a:spLocks noGrp="1"/>
          </p:cNvSpPr>
          <p:nvPr>
            <p:ph type="body" idx="2"/>
          </p:nvPr>
        </p:nvSpPr>
        <p:spPr>
          <a:xfrm>
            <a:off x="6461760" y="2103120"/>
            <a:ext cx="4663440" cy="374904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sz="1800"/>
            </a:lvl1pPr>
            <a:lvl2pPr marL="914400" lvl="1" indent="-381000" algn="l">
              <a:lnSpc>
                <a:spcPct val="90000"/>
              </a:lnSpc>
              <a:spcBef>
                <a:spcPts val="500"/>
              </a:spcBef>
              <a:spcAft>
                <a:spcPts val="0"/>
              </a:spcAft>
              <a:buSzPts val="2400"/>
              <a:buChar char="•"/>
              <a:defRPr sz="1600"/>
            </a:lvl2pPr>
            <a:lvl3pPr marL="1371600" lvl="2" indent="-355600" algn="l">
              <a:lnSpc>
                <a:spcPct val="90000"/>
              </a:lnSpc>
              <a:spcBef>
                <a:spcPts val="500"/>
              </a:spcBef>
              <a:spcAft>
                <a:spcPts val="0"/>
              </a:spcAft>
              <a:buSzPts val="2000"/>
              <a:buChar char="•"/>
              <a:defRPr sz="14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sz="1400"/>
            </a:lvl5pPr>
            <a:lvl6pPr marL="2743200" lvl="5" indent="-342900" algn="l">
              <a:lnSpc>
                <a:spcPct val="90000"/>
              </a:lnSpc>
              <a:spcBef>
                <a:spcPts val="500"/>
              </a:spcBef>
              <a:spcAft>
                <a:spcPts val="0"/>
              </a:spcAft>
              <a:buSzPts val="1800"/>
              <a:buChar char="•"/>
              <a:defRPr sz="1400"/>
            </a:lvl6pPr>
            <a:lvl7pPr marL="3200400" lvl="6" indent="-342900" algn="l">
              <a:lnSpc>
                <a:spcPct val="90000"/>
              </a:lnSpc>
              <a:spcBef>
                <a:spcPts val="500"/>
              </a:spcBef>
              <a:spcAft>
                <a:spcPts val="0"/>
              </a:spcAft>
              <a:buSzPts val="1800"/>
              <a:buChar char="•"/>
              <a:defRPr sz="1400"/>
            </a:lvl7pPr>
            <a:lvl8pPr marL="3657600" lvl="7" indent="-342900" algn="l">
              <a:lnSpc>
                <a:spcPct val="90000"/>
              </a:lnSpc>
              <a:spcBef>
                <a:spcPts val="500"/>
              </a:spcBef>
              <a:spcAft>
                <a:spcPts val="0"/>
              </a:spcAft>
              <a:buSzPts val="1800"/>
              <a:buChar char="•"/>
              <a:defRPr sz="1400"/>
            </a:lvl8pPr>
            <a:lvl9pPr marL="4114800" lvl="8" indent="-342900" algn="l">
              <a:lnSpc>
                <a:spcPct val="90000"/>
              </a:lnSpc>
              <a:spcBef>
                <a:spcPts val="500"/>
              </a:spcBef>
              <a:spcAft>
                <a:spcPts val="0"/>
              </a:spcAft>
              <a:buSzPts val="1800"/>
              <a:buChar char="•"/>
              <a:defRPr sz="1400"/>
            </a:lvl9pPr>
          </a:lstStyle>
          <a:p>
            <a:endParaRPr/>
          </a:p>
        </p:txBody>
      </p:sp>
      <p:sp>
        <p:nvSpPr>
          <p:cNvPr id="243" name="Google Shape;243;p4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44" name="Google Shape;244;p4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45" name="Google Shape;245;p49"/>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800"/>
              <a:buNone/>
              <a:defRPr/>
            </a:lvl1pPr>
            <a:lvl2pPr marL="0" marR="0" lvl="1" indent="0" algn="r">
              <a:lnSpc>
                <a:spcPct val="100000"/>
              </a:lnSpc>
              <a:spcBef>
                <a:spcPts val="0"/>
              </a:spcBef>
              <a:spcAft>
                <a:spcPts val="0"/>
              </a:spcAft>
              <a:buSzPts val="800"/>
              <a:buNone/>
              <a:defRPr/>
            </a:lvl2pPr>
            <a:lvl3pPr marL="0" marR="0" lvl="2" indent="0" algn="r">
              <a:lnSpc>
                <a:spcPct val="100000"/>
              </a:lnSpc>
              <a:spcBef>
                <a:spcPts val="0"/>
              </a:spcBef>
              <a:spcAft>
                <a:spcPts val="0"/>
              </a:spcAft>
              <a:buSzPts val="800"/>
              <a:buNone/>
              <a:defRPr/>
            </a:lvl3pPr>
            <a:lvl4pPr marL="0" marR="0" lvl="3" indent="0" algn="r">
              <a:lnSpc>
                <a:spcPct val="100000"/>
              </a:lnSpc>
              <a:spcBef>
                <a:spcPts val="0"/>
              </a:spcBef>
              <a:spcAft>
                <a:spcPts val="0"/>
              </a:spcAft>
              <a:buSzPts val="800"/>
              <a:buNone/>
              <a:defRPr/>
            </a:lvl4pPr>
            <a:lvl5pPr marL="0" marR="0" lvl="4" indent="0" algn="r">
              <a:lnSpc>
                <a:spcPct val="100000"/>
              </a:lnSpc>
              <a:spcBef>
                <a:spcPts val="0"/>
              </a:spcBef>
              <a:spcAft>
                <a:spcPts val="0"/>
              </a:spcAft>
              <a:buSzPts val="800"/>
              <a:buNone/>
              <a:defRPr/>
            </a:lvl5pPr>
            <a:lvl6pPr marL="0" marR="0" lvl="5" indent="0" algn="r">
              <a:lnSpc>
                <a:spcPct val="100000"/>
              </a:lnSpc>
              <a:spcBef>
                <a:spcPts val="0"/>
              </a:spcBef>
              <a:spcAft>
                <a:spcPts val="0"/>
              </a:spcAft>
              <a:buSzPts val="800"/>
              <a:buNone/>
              <a:defRPr/>
            </a:lvl6pPr>
            <a:lvl7pPr marL="0" marR="0" lvl="6" indent="0" algn="r">
              <a:lnSpc>
                <a:spcPct val="100000"/>
              </a:lnSpc>
              <a:spcBef>
                <a:spcPts val="0"/>
              </a:spcBef>
              <a:spcAft>
                <a:spcPts val="0"/>
              </a:spcAft>
              <a:buSzPts val="800"/>
              <a:buNone/>
              <a:defRPr/>
            </a:lvl7pPr>
            <a:lvl8pPr marL="0" marR="0" lvl="7" indent="0" algn="r">
              <a:lnSpc>
                <a:spcPct val="100000"/>
              </a:lnSpc>
              <a:spcBef>
                <a:spcPts val="0"/>
              </a:spcBef>
              <a:spcAft>
                <a:spcPts val="0"/>
              </a:spcAft>
              <a:buSzPts val="800"/>
              <a:buNone/>
              <a:defRPr/>
            </a:lvl8pPr>
            <a:lvl9pPr marL="0" marR="0" lvl="8" indent="0" algn="r">
              <a:lnSpc>
                <a:spcPct val="100000"/>
              </a:lnSpc>
              <a:spcBef>
                <a:spcPts val="0"/>
              </a:spcBef>
              <a:spcAft>
                <a:spcPts val="0"/>
              </a:spcAft>
              <a:buSzPts val="8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chemeClr val="lt1"/>
        </a:solidFill>
        <a:effectLst/>
      </p:bgPr>
    </p:bg>
    <p:spTree>
      <p:nvGrpSpPr>
        <p:cNvPr id="1" name="Shape 246"/>
        <p:cNvGrpSpPr/>
        <p:nvPr/>
      </p:nvGrpSpPr>
      <p:grpSpPr>
        <a:xfrm>
          <a:off x="0" y="0"/>
          <a:ext cx="0" cy="0"/>
          <a:chOff x="0" y="0"/>
          <a:chExt cx="0" cy="0"/>
        </a:xfrm>
      </p:grpSpPr>
      <p:sp>
        <p:nvSpPr>
          <p:cNvPr id="247" name="Google Shape;247;p50"/>
          <p:cNvSpPr/>
          <p:nvPr/>
        </p:nvSpPr>
        <p:spPr>
          <a:xfrm>
            <a:off x="-1014" y="6482080"/>
            <a:ext cx="12194540" cy="375073"/>
          </a:xfrm>
          <a:custGeom>
            <a:avLst/>
            <a:gdLst/>
            <a:ahLst/>
            <a:cxnLst/>
            <a:rect l="l" t="t" r="r" b="b"/>
            <a:pathLst>
              <a:path w="9145905" h="281304" extrusionOk="0">
                <a:moveTo>
                  <a:pt x="0" y="281177"/>
                </a:moveTo>
                <a:lnTo>
                  <a:pt x="9145524" y="281177"/>
                </a:lnTo>
                <a:lnTo>
                  <a:pt x="9145524" y="0"/>
                </a:lnTo>
                <a:lnTo>
                  <a:pt x="0" y="0"/>
                </a:lnTo>
                <a:lnTo>
                  <a:pt x="0" y="281177"/>
                </a:lnTo>
                <a:close/>
              </a:path>
            </a:pathLst>
          </a:custGeom>
          <a:solidFill>
            <a:srgbClr val="21376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48" name="Google Shape;248;p50"/>
          <p:cNvSpPr/>
          <p:nvPr/>
        </p:nvSpPr>
        <p:spPr>
          <a:xfrm>
            <a:off x="1" y="4729479"/>
            <a:ext cx="12191999" cy="175259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49" name="Google Shape;249;p50"/>
          <p:cNvSpPr/>
          <p:nvPr/>
        </p:nvSpPr>
        <p:spPr>
          <a:xfrm>
            <a:off x="5047357" y="1210182"/>
            <a:ext cx="2140915" cy="105937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50" name="Google Shape;250;p50"/>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1" name="Google Shape;251;p50"/>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2" name="Google Shape;252;p50"/>
          <p:cNvSpPr txBox="1">
            <a:spLocks noGrp="1"/>
          </p:cNvSpPr>
          <p:nvPr>
            <p:ph type="sldNum" idx="12"/>
          </p:nvPr>
        </p:nvSpPr>
        <p:spPr>
          <a:xfrm>
            <a:off x="9097488" y="6356350"/>
            <a:ext cx="2743200" cy="365100"/>
          </a:xfrm>
          <a:prstGeom prst="rect">
            <a:avLst/>
          </a:prstGeom>
          <a:noFill/>
          <a:ln>
            <a:noFill/>
          </a:ln>
        </p:spPr>
        <p:txBody>
          <a:bodyPr spcFirstLastPara="1" wrap="square" lIns="0" tIns="0" rIns="0" bIns="0" anchor="ctr" anchorCtr="0">
            <a:noAutofit/>
          </a:bodyPr>
          <a:lstStyle>
            <a:lvl1pPr marL="16933" marR="0" lvl="0"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1pPr>
            <a:lvl2pPr marL="16933" marR="0" lvl="1"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2pPr>
            <a:lvl3pPr marL="16933" marR="0" lvl="2"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3pPr>
            <a:lvl4pPr marL="16933" marR="0" lvl="3"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4pPr>
            <a:lvl5pPr marL="16933" marR="0" lvl="4"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5pPr>
            <a:lvl6pPr marL="16933" marR="0" lvl="5"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6pPr>
            <a:lvl7pPr marL="16933" marR="0" lvl="6"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7pPr>
            <a:lvl8pPr marL="16933" marR="0" lvl="7"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8pPr>
            <a:lvl9pPr marL="16933" marR="0" lvl="8"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9pPr>
          </a:lstStyle>
          <a:p>
            <a:pPr marL="16933" lvl="0" indent="0" algn="r" rtl="0">
              <a:spcBef>
                <a:spcPts val="0"/>
              </a:spcBef>
              <a:spcAft>
                <a:spcPts val="0"/>
              </a:spcAft>
              <a:buNone/>
            </a:pPr>
            <a:r>
              <a:rPr lang="en-US"/>
              <a:t>— </a:t>
            </a:r>
            <a:fld id="{00000000-1234-1234-1234-123412341234}" type="slidenum">
              <a:rPr lang="en-US">
                <a:solidFill>
                  <a:srgbClr val="FFFFFF"/>
                </a:solidFill>
              </a:rPr>
              <a:t>‹#›</a:t>
            </a:fld>
            <a:r>
              <a:rPr lang="en-US">
                <a:solidFill>
                  <a:srgbClr val="FFFFFF"/>
                </a:solidFill>
              </a:rPr>
              <a:t> </a:t>
            </a:r>
            <a:r>
              <a:rPr lang="en-US"/>
              <a:t>—</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Two Content">
  <p:cSld name="1_Two Content">
    <p:bg>
      <p:bgPr>
        <a:solidFill>
          <a:schemeClr val="lt1"/>
        </a:solidFill>
        <a:effectLst/>
      </p:bgPr>
    </p:bg>
    <p:spTree>
      <p:nvGrpSpPr>
        <p:cNvPr id="1" name="Shape 253"/>
        <p:cNvGrpSpPr/>
        <p:nvPr/>
      </p:nvGrpSpPr>
      <p:grpSpPr>
        <a:xfrm>
          <a:off x="0" y="0"/>
          <a:ext cx="0" cy="0"/>
          <a:chOff x="0" y="0"/>
          <a:chExt cx="0" cy="0"/>
        </a:xfrm>
      </p:grpSpPr>
      <p:sp>
        <p:nvSpPr>
          <p:cNvPr id="254" name="Google Shape;254;p51"/>
          <p:cNvSpPr/>
          <p:nvPr/>
        </p:nvSpPr>
        <p:spPr>
          <a:xfrm>
            <a:off x="15" y="0"/>
            <a:ext cx="4219448" cy="6483096"/>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55" name="Google Shape;255;p51"/>
          <p:cNvSpPr/>
          <p:nvPr/>
        </p:nvSpPr>
        <p:spPr>
          <a:xfrm>
            <a:off x="-1014" y="6483095"/>
            <a:ext cx="12194540" cy="375920"/>
          </a:xfrm>
          <a:custGeom>
            <a:avLst/>
            <a:gdLst/>
            <a:ahLst/>
            <a:cxnLst/>
            <a:rect l="l" t="t" r="r" b="b"/>
            <a:pathLst>
              <a:path w="9145905" h="281939" extrusionOk="0">
                <a:moveTo>
                  <a:pt x="0" y="281939"/>
                </a:moveTo>
                <a:lnTo>
                  <a:pt x="9145524" y="281939"/>
                </a:lnTo>
                <a:lnTo>
                  <a:pt x="9145524" y="0"/>
                </a:lnTo>
                <a:lnTo>
                  <a:pt x="0" y="0"/>
                </a:lnTo>
                <a:lnTo>
                  <a:pt x="0" y="281939"/>
                </a:lnTo>
                <a:close/>
              </a:path>
            </a:pathLst>
          </a:custGeom>
          <a:solidFill>
            <a:srgbClr val="4286A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56" name="Google Shape;256;p51"/>
          <p:cNvSpPr txBox="1">
            <a:spLocks noGrp="1"/>
          </p:cNvSpPr>
          <p:nvPr>
            <p:ph type="title"/>
          </p:nvPr>
        </p:nvSpPr>
        <p:spPr>
          <a:xfrm>
            <a:off x="453025" y="365125"/>
            <a:ext cx="10900800" cy="13257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4400"/>
              <a:buNone/>
              <a:defRPr sz="3200" b="1" i="0">
                <a:solidFill>
                  <a:srgbClr val="21356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51"/>
          <p:cNvSpPr txBox="1">
            <a:spLocks noGrp="1"/>
          </p:cNvSpPr>
          <p:nvPr>
            <p:ph type="body" idx="1"/>
          </p:nvPr>
        </p:nvSpPr>
        <p:spPr>
          <a:xfrm>
            <a:off x="609600" y="1577340"/>
            <a:ext cx="5303520" cy="516039"/>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8" name="Google Shape;258;p51"/>
          <p:cNvSpPr txBox="1">
            <a:spLocks noGrp="1"/>
          </p:cNvSpPr>
          <p:nvPr>
            <p:ph type="body" idx="2"/>
          </p:nvPr>
        </p:nvSpPr>
        <p:spPr>
          <a:xfrm>
            <a:off x="6278880" y="1577340"/>
            <a:ext cx="5303520" cy="516039"/>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9" name="Google Shape;259;p51"/>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60" name="Google Shape;260;p51"/>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61" name="Google Shape;261;p51"/>
          <p:cNvSpPr txBox="1">
            <a:spLocks noGrp="1"/>
          </p:cNvSpPr>
          <p:nvPr>
            <p:ph type="sldNum" idx="12"/>
          </p:nvPr>
        </p:nvSpPr>
        <p:spPr>
          <a:xfrm>
            <a:off x="9097488" y="6356350"/>
            <a:ext cx="2743200" cy="365100"/>
          </a:xfrm>
          <a:prstGeom prst="rect">
            <a:avLst/>
          </a:prstGeom>
          <a:noFill/>
          <a:ln>
            <a:noFill/>
          </a:ln>
        </p:spPr>
        <p:txBody>
          <a:bodyPr spcFirstLastPara="1" wrap="square" lIns="0" tIns="0" rIns="0" bIns="0" anchor="ctr" anchorCtr="0">
            <a:noAutofit/>
          </a:bodyPr>
          <a:lstStyle>
            <a:lvl1pPr marL="16933" marR="0" lvl="0"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1pPr>
            <a:lvl2pPr marL="16933" marR="0" lvl="1"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2pPr>
            <a:lvl3pPr marL="16933" marR="0" lvl="2"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3pPr>
            <a:lvl4pPr marL="16933" marR="0" lvl="3"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4pPr>
            <a:lvl5pPr marL="16933" marR="0" lvl="4"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5pPr>
            <a:lvl6pPr marL="16933" marR="0" lvl="5"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6pPr>
            <a:lvl7pPr marL="16933" marR="0" lvl="6"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7pPr>
            <a:lvl8pPr marL="16933" marR="0" lvl="7"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8pPr>
            <a:lvl9pPr marL="16933" marR="0" lvl="8"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9pPr>
          </a:lstStyle>
          <a:p>
            <a:pPr marL="16933" lvl="0" indent="0" algn="r" rtl="0">
              <a:spcBef>
                <a:spcPts val="0"/>
              </a:spcBef>
              <a:spcAft>
                <a:spcPts val="0"/>
              </a:spcAft>
              <a:buNone/>
            </a:pPr>
            <a:r>
              <a:rPr lang="en-US"/>
              <a:t>— </a:t>
            </a:r>
            <a:fld id="{00000000-1234-1234-1234-123412341234}" type="slidenum">
              <a:rPr lang="en-US">
                <a:solidFill>
                  <a:srgbClr val="FFFFFF"/>
                </a:solidFill>
              </a:rPr>
              <a:t>‹#›</a:t>
            </a:fld>
            <a:r>
              <a:rPr lang="en-US">
                <a:solidFill>
                  <a:srgbClr val="FFFFFF"/>
                </a:solidFill>
              </a:rPr>
              <a:t> </a:t>
            </a:r>
            <a:r>
              <a:rPr lang="en-US"/>
              <a:t>—</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FFFFFF"/>
        </a:solidFill>
        <a:effectLst/>
      </p:bgPr>
    </p:bg>
    <p:spTree>
      <p:nvGrpSpPr>
        <p:cNvPr id="1" name="Shape 262"/>
        <p:cNvGrpSpPr/>
        <p:nvPr/>
      </p:nvGrpSpPr>
      <p:grpSpPr>
        <a:xfrm>
          <a:off x="0" y="0"/>
          <a:ext cx="0" cy="0"/>
          <a:chOff x="0" y="0"/>
          <a:chExt cx="0" cy="0"/>
        </a:xfrm>
      </p:grpSpPr>
      <p:sp>
        <p:nvSpPr>
          <p:cNvPr id="263" name="Google Shape;263;p52"/>
          <p:cNvSpPr txBox="1">
            <a:spLocks noGrp="1"/>
          </p:cNvSpPr>
          <p:nvPr>
            <p:ph type="title"/>
          </p:nvPr>
        </p:nvSpPr>
        <p:spPr>
          <a:xfrm>
            <a:off x="211669" y="209877"/>
            <a:ext cx="10083799" cy="615553"/>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SzPts val="4400"/>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52"/>
          <p:cNvSpPr txBox="1">
            <a:spLocks noGrp="1"/>
          </p:cNvSpPr>
          <p:nvPr>
            <p:ph type="body" idx="1"/>
          </p:nvPr>
        </p:nvSpPr>
        <p:spPr>
          <a:xfrm>
            <a:off x="220205" y="1670243"/>
            <a:ext cx="11762247" cy="4425941"/>
          </a:xfrm>
          <a:prstGeom prst="rect">
            <a:avLst/>
          </a:prstGeom>
          <a:noFill/>
          <a:ln>
            <a:noFill/>
          </a:ln>
        </p:spPr>
        <p:txBody>
          <a:bodyPr spcFirstLastPara="1" wrap="square" lIns="45700" tIns="91425" rIns="45700" bIns="91425"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3 photo left, 2/3 content right">
  <p:cSld name="1/3 photo left, 2/3 content right">
    <p:spTree>
      <p:nvGrpSpPr>
        <p:cNvPr id="1" name="Shape 265"/>
        <p:cNvGrpSpPr/>
        <p:nvPr/>
      </p:nvGrpSpPr>
      <p:grpSpPr>
        <a:xfrm>
          <a:off x="0" y="0"/>
          <a:ext cx="0" cy="0"/>
          <a:chOff x="0" y="0"/>
          <a:chExt cx="0" cy="0"/>
        </a:xfrm>
      </p:grpSpPr>
      <p:sp>
        <p:nvSpPr>
          <p:cNvPr id="266" name="Google Shape;266;p53"/>
          <p:cNvSpPr txBox="1">
            <a:spLocks noGrp="1"/>
          </p:cNvSpPr>
          <p:nvPr>
            <p:ph type="title"/>
          </p:nvPr>
        </p:nvSpPr>
        <p:spPr>
          <a:xfrm>
            <a:off x="4595751" y="634963"/>
            <a:ext cx="7042200" cy="1321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000"/>
              <a:buFont typeface="Montserrat Alternates"/>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53"/>
          <p:cNvSpPr>
            <a:spLocks noGrp="1"/>
          </p:cNvSpPr>
          <p:nvPr>
            <p:ph type="pic" idx="2"/>
          </p:nvPr>
        </p:nvSpPr>
        <p:spPr>
          <a:xfrm>
            <a:off x="1" y="0"/>
            <a:ext cx="41802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68" name="Google Shape;268;p53"/>
          <p:cNvSpPr txBox="1">
            <a:spLocks noGrp="1"/>
          </p:cNvSpPr>
          <p:nvPr>
            <p:ph type="body" idx="1"/>
          </p:nvPr>
        </p:nvSpPr>
        <p:spPr>
          <a:xfrm>
            <a:off x="4595751" y="2149434"/>
            <a:ext cx="7042200" cy="4014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Font typeface="Arial"/>
              <a:buChar char="•"/>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9" name="Google Shape;269;p53"/>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453025" y="365125"/>
            <a:ext cx="109008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
          <p:cNvSpPr txBox="1">
            <a:spLocks noGrp="1"/>
          </p:cNvSpPr>
          <p:nvPr>
            <p:ph type="body" idx="1"/>
          </p:nvPr>
        </p:nvSpPr>
        <p:spPr>
          <a:xfrm>
            <a:off x="1066800" y="2103120"/>
            <a:ext cx="4663440" cy="374904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sz="1800"/>
            </a:lvl1pPr>
            <a:lvl2pPr marL="914400" lvl="1" indent="-381000" algn="l">
              <a:lnSpc>
                <a:spcPct val="90000"/>
              </a:lnSpc>
              <a:spcBef>
                <a:spcPts val="500"/>
              </a:spcBef>
              <a:spcAft>
                <a:spcPts val="0"/>
              </a:spcAft>
              <a:buSzPts val="2400"/>
              <a:buChar char="•"/>
              <a:defRPr sz="1600"/>
            </a:lvl2pPr>
            <a:lvl3pPr marL="1371600" lvl="2" indent="-355600" algn="l">
              <a:lnSpc>
                <a:spcPct val="90000"/>
              </a:lnSpc>
              <a:spcBef>
                <a:spcPts val="500"/>
              </a:spcBef>
              <a:spcAft>
                <a:spcPts val="0"/>
              </a:spcAft>
              <a:buSzPts val="2000"/>
              <a:buChar char="•"/>
              <a:defRPr sz="14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sz="1400"/>
            </a:lvl5pPr>
            <a:lvl6pPr marL="2743200" lvl="5" indent="-342900" algn="l">
              <a:lnSpc>
                <a:spcPct val="90000"/>
              </a:lnSpc>
              <a:spcBef>
                <a:spcPts val="500"/>
              </a:spcBef>
              <a:spcAft>
                <a:spcPts val="0"/>
              </a:spcAft>
              <a:buSzPts val="1800"/>
              <a:buChar char="•"/>
              <a:defRPr sz="1400"/>
            </a:lvl6pPr>
            <a:lvl7pPr marL="3200400" lvl="6" indent="-342900" algn="l">
              <a:lnSpc>
                <a:spcPct val="90000"/>
              </a:lnSpc>
              <a:spcBef>
                <a:spcPts val="500"/>
              </a:spcBef>
              <a:spcAft>
                <a:spcPts val="0"/>
              </a:spcAft>
              <a:buSzPts val="1800"/>
              <a:buChar char="•"/>
              <a:defRPr sz="1400"/>
            </a:lvl7pPr>
            <a:lvl8pPr marL="3657600" lvl="7" indent="-342900" algn="l">
              <a:lnSpc>
                <a:spcPct val="90000"/>
              </a:lnSpc>
              <a:spcBef>
                <a:spcPts val="500"/>
              </a:spcBef>
              <a:spcAft>
                <a:spcPts val="0"/>
              </a:spcAft>
              <a:buSzPts val="1800"/>
              <a:buChar char="•"/>
              <a:defRPr sz="1400"/>
            </a:lvl8pPr>
            <a:lvl9pPr marL="4114800" lvl="8" indent="-342900" algn="l">
              <a:lnSpc>
                <a:spcPct val="90000"/>
              </a:lnSpc>
              <a:spcBef>
                <a:spcPts val="500"/>
              </a:spcBef>
              <a:spcAft>
                <a:spcPts val="0"/>
              </a:spcAft>
              <a:buSzPts val="1800"/>
              <a:buChar char="•"/>
              <a:defRPr sz="1400"/>
            </a:lvl9pPr>
          </a:lstStyle>
          <a:p>
            <a:endParaRPr/>
          </a:p>
        </p:txBody>
      </p:sp>
      <p:sp>
        <p:nvSpPr>
          <p:cNvPr id="30" name="Google Shape;30;p6"/>
          <p:cNvSpPr txBox="1">
            <a:spLocks noGrp="1"/>
          </p:cNvSpPr>
          <p:nvPr>
            <p:ph type="body" idx="2"/>
          </p:nvPr>
        </p:nvSpPr>
        <p:spPr>
          <a:xfrm>
            <a:off x="6461760" y="2103120"/>
            <a:ext cx="4663440" cy="374904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sz="1800"/>
            </a:lvl1pPr>
            <a:lvl2pPr marL="914400" lvl="1" indent="-381000" algn="l">
              <a:lnSpc>
                <a:spcPct val="90000"/>
              </a:lnSpc>
              <a:spcBef>
                <a:spcPts val="500"/>
              </a:spcBef>
              <a:spcAft>
                <a:spcPts val="0"/>
              </a:spcAft>
              <a:buSzPts val="2400"/>
              <a:buChar char="•"/>
              <a:defRPr sz="1600"/>
            </a:lvl2pPr>
            <a:lvl3pPr marL="1371600" lvl="2" indent="-355600" algn="l">
              <a:lnSpc>
                <a:spcPct val="90000"/>
              </a:lnSpc>
              <a:spcBef>
                <a:spcPts val="500"/>
              </a:spcBef>
              <a:spcAft>
                <a:spcPts val="0"/>
              </a:spcAft>
              <a:buSzPts val="2000"/>
              <a:buChar char="•"/>
              <a:defRPr sz="1400"/>
            </a:lvl3pPr>
            <a:lvl4pPr marL="1828800" lvl="3" indent="-342900" algn="l">
              <a:lnSpc>
                <a:spcPct val="90000"/>
              </a:lnSpc>
              <a:spcBef>
                <a:spcPts val="500"/>
              </a:spcBef>
              <a:spcAft>
                <a:spcPts val="0"/>
              </a:spcAft>
              <a:buSzPts val="1800"/>
              <a:buChar char="•"/>
              <a:defRPr sz="1400"/>
            </a:lvl4pPr>
            <a:lvl5pPr marL="2286000" lvl="4" indent="-342900" algn="l">
              <a:lnSpc>
                <a:spcPct val="90000"/>
              </a:lnSpc>
              <a:spcBef>
                <a:spcPts val="500"/>
              </a:spcBef>
              <a:spcAft>
                <a:spcPts val="0"/>
              </a:spcAft>
              <a:buSzPts val="1800"/>
              <a:buChar char="•"/>
              <a:defRPr sz="1400"/>
            </a:lvl5pPr>
            <a:lvl6pPr marL="2743200" lvl="5" indent="-342900" algn="l">
              <a:lnSpc>
                <a:spcPct val="90000"/>
              </a:lnSpc>
              <a:spcBef>
                <a:spcPts val="500"/>
              </a:spcBef>
              <a:spcAft>
                <a:spcPts val="0"/>
              </a:spcAft>
              <a:buSzPts val="1800"/>
              <a:buChar char="•"/>
              <a:defRPr sz="1400"/>
            </a:lvl6pPr>
            <a:lvl7pPr marL="3200400" lvl="6" indent="-342900" algn="l">
              <a:lnSpc>
                <a:spcPct val="90000"/>
              </a:lnSpc>
              <a:spcBef>
                <a:spcPts val="500"/>
              </a:spcBef>
              <a:spcAft>
                <a:spcPts val="0"/>
              </a:spcAft>
              <a:buSzPts val="1800"/>
              <a:buChar char="•"/>
              <a:defRPr sz="1400"/>
            </a:lvl7pPr>
            <a:lvl8pPr marL="3657600" lvl="7" indent="-342900" algn="l">
              <a:lnSpc>
                <a:spcPct val="90000"/>
              </a:lnSpc>
              <a:spcBef>
                <a:spcPts val="500"/>
              </a:spcBef>
              <a:spcAft>
                <a:spcPts val="0"/>
              </a:spcAft>
              <a:buSzPts val="1800"/>
              <a:buChar char="•"/>
              <a:defRPr sz="1400"/>
            </a:lvl8pPr>
            <a:lvl9pPr marL="4114800" lvl="8" indent="-342900" algn="l">
              <a:lnSpc>
                <a:spcPct val="90000"/>
              </a:lnSpc>
              <a:spcBef>
                <a:spcPts val="500"/>
              </a:spcBef>
              <a:spcAft>
                <a:spcPts val="0"/>
              </a:spcAft>
              <a:buSzPts val="1800"/>
              <a:buChar char="•"/>
              <a:defRPr sz="1400"/>
            </a:lvl9pPr>
          </a:lstStyle>
          <a:p>
            <a:endParaRPr/>
          </a:p>
        </p:txBody>
      </p:sp>
      <p:sp>
        <p:nvSpPr>
          <p:cNvPr id="31" name="Google Shape;31;p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6"/>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800"/>
              <a:buNone/>
              <a:defRPr/>
            </a:lvl1pPr>
            <a:lvl2pPr marL="0" marR="0" lvl="1" indent="0" algn="r">
              <a:lnSpc>
                <a:spcPct val="100000"/>
              </a:lnSpc>
              <a:spcBef>
                <a:spcPts val="0"/>
              </a:spcBef>
              <a:spcAft>
                <a:spcPts val="0"/>
              </a:spcAft>
              <a:buSzPts val="800"/>
              <a:buNone/>
              <a:defRPr/>
            </a:lvl2pPr>
            <a:lvl3pPr marL="0" marR="0" lvl="2" indent="0" algn="r">
              <a:lnSpc>
                <a:spcPct val="100000"/>
              </a:lnSpc>
              <a:spcBef>
                <a:spcPts val="0"/>
              </a:spcBef>
              <a:spcAft>
                <a:spcPts val="0"/>
              </a:spcAft>
              <a:buSzPts val="800"/>
              <a:buNone/>
              <a:defRPr/>
            </a:lvl3pPr>
            <a:lvl4pPr marL="0" marR="0" lvl="3" indent="0" algn="r">
              <a:lnSpc>
                <a:spcPct val="100000"/>
              </a:lnSpc>
              <a:spcBef>
                <a:spcPts val="0"/>
              </a:spcBef>
              <a:spcAft>
                <a:spcPts val="0"/>
              </a:spcAft>
              <a:buSzPts val="800"/>
              <a:buNone/>
              <a:defRPr/>
            </a:lvl4pPr>
            <a:lvl5pPr marL="0" marR="0" lvl="4" indent="0" algn="r">
              <a:lnSpc>
                <a:spcPct val="100000"/>
              </a:lnSpc>
              <a:spcBef>
                <a:spcPts val="0"/>
              </a:spcBef>
              <a:spcAft>
                <a:spcPts val="0"/>
              </a:spcAft>
              <a:buSzPts val="800"/>
              <a:buNone/>
              <a:defRPr/>
            </a:lvl5pPr>
            <a:lvl6pPr marL="0" marR="0" lvl="5" indent="0" algn="r">
              <a:lnSpc>
                <a:spcPct val="100000"/>
              </a:lnSpc>
              <a:spcBef>
                <a:spcPts val="0"/>
              </a:spcBef>
              <a:spcAft>
                <a:spcPts val="0"/>
              </a:spcAft>
              <a:buSzPts val="800"/>
              <a:buNone/>
              <a:defRPr/>
            </a:lvl6pPr>
            <a:lvl7pPr marL="0" marR="0" lvl="6" indent="0" algn="r">
              <a:lnSpc>
                <a:spcPct val="100000"/>
              </a:lnSpc>
              <a:spcBef>
                <a:spcPts val="0"/>
              </a:spcBef>
              <a:spcAft>
                <a:spcPts val="0"/>
              </a:spcAft>
              <a:buSzPts val="800"/>
              <a:buNone/>
              <a:defRPr/>
            </a:lvl7pPr>
            <a:lvl8pPr marL="0" marR="0" lvl="7" indent="0" algn="r">
              <a:lnSpc>
                <a:spcPct val="100000"/>
              </a:lnSpc>
              <a:spcBef>
                <a:spcPts val="0"/>
              </a:spcBef>
              <a:spcAft>
                <a:spcPts val="0"/>
              </a:spcAft>
              <a:buSzPts val="800"/>
              <a:buNone/>
              <a:defRPr/>
            </a:lvl8pPr>
            <a:lvl9pPr marL="0" marR="0" lvl="8" indent="0" algn="r">
              <a:lnSpc>
                <a:spcPct val="100000"/>
              </a:lnSpc>
              <a:spcBef>
                <a:spcPts val="0"/>
              </a:spcBef>
              <a:spcAft>
                <a:spcPts val="0"/>
              </a:spcAft>
              <a:buSzPts val="8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70"/>
        <p:cNvGrpSpPr/>
        <p:nvPr/>
      </p:nvGrpSpPr>
      <p:grpSpPr>
        <a:xfrm>
          <a:off x="0" y="0"/>
          <a:ext cx="0" cy="0"/>
          <a:chOff x="0" y="0"/>
          <a:chExt cx="0" cy="0"/>
        </a:xfrm>
      </p:grpSpPr>
      <p:sp>
        <p:nvSpPr>
          <p:cNvPr id="271" name="Google Shape;271;p54"/>
          <p:cNvSpPr txBox="1">
            <a:spLocks noGrp="1"/>
          </p:cNvSpPr>
          <p:nvPr>
            <p:ph type="ctrTitle"/>
          </p:nvPr>
        </p:nvSpPr>
        <p:spPr>
          <a:xfrm>
            <a:off x="629272" y="259446"/>
            <a:ext cx="10933600" cy="51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b="0" i="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2" name="Google Shape;272;p54"/>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p54"/>
          <p:cNvSpPr txBox="1">
            <a:spLocks noGrp="1"/>
          </p:cNvSpPr>
          <p:nvPr>
            <p:ph type="ftr" idx="11"/>
          </p:nvPr>
        </p:nvSpPr>
        <p:spPr>
          <a:xfrm>
            <a:off x="4145280" y="6377940"/>
            <a:ext cx="390160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4" name="Google Shape;274;p54"/>
          <p:cNvSpPr txBox="1">
            <a:spLocks noGrp="1"/>
          </p:cNvSpPr>
          <p:nvPr>
            <p:ph type="dt" idx="10"/>
          </p:nvPr>
        </p:nvSpPr>
        <p:spPr>
          <a:xfrm>
            <a:off x="609600" y="6377940"/>
            <a:ext cx="280400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5" name="Google Shape;275;p54"/>
          <p:cNvSpPr txBox="1">
            <a:spLocks noGrp="1"/>
          </p:cNvSpPr>
          <p:nvPr>
            <p:ph type="sldNum" idx="12"/>
          </p:nvPr>
        </p:nvSpPr>
        <p:spPr>
          <a:xfrm>
            <a:off x="11296610"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276"/>
        <p:cNvGrpSpPr/>
        <p:nvPr/>
      </p:nvGrpSpPr>
      <p:grpSpPr>
        <a:xfrm>
          <a:off x="0" y="0"/>
          <a:ext cx="0" cy="0"/>
          <a:chOff x="0" y="0"/>
          <a:chExt cx="0" cy="0"/>
        </a:xfrm>
      </p:grpSpPr>
      <p:sp>
        <p:nvSpPr>
          <p:cNvPr id="277" name="Google Shape;277;p55"/>
          <p:cNvSpPr txBox="1">
            <a:spLocks noGrp="1"/>
          </p:cNvSpPr>
          <p:nvPr>
            <p:ph type="title"/>
          </p:nvPr>
        </p:nvSpPr>
        <p:spPr>
          <a:xfrm>
            <a:off x="265413" y="380176"/>
            <a:ext cx="11661200" cy="1854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55"/>
          <p:cNvSpPr txBox="1">
            <a:spLocks noGrp="1"/>
          </p:cNvSpPr>
          <p:nvPr>
            <p:ph type="ftr" idx="11"/>
          </p:nvPr>
        </p:nvSpPr>
        <p:spPr>
          <a:xfrm>
            <a:off x="4145280" y="6377940"/>
            <a:ext cx="390160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9" name="Google Shape;279;p55"/>
          <p:cNvSpPr txBox="1">
            <a:spLocks noGrp="1"/>
          </p:cNvSpPr>
          <p:nvPr>
            <p:ph type="dt" idx="10"/>
          </p:nvPr>
        </p:nvSpPr>
        <p:spPr>
          <a:xfrm>
            <a:off x="609600" y="6377940"/>
            <a:ext cx="280400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0" name="Google Shape;280;p55"/>
          <p:cNvSpPr txBox="1">
            <a:spLocks noGrp="1"/>
          </p:cNvSpPr>
          <p:nvPr>
            <p:ph type="sldNum" idx="12"/>
          </p:nvPr>
        </p:nvSpPr>
        <p:spPr>
          <a:xfrm>
            <a:off x="11582400" y="6664372"/>
            <a:ext cx="1210375" cy="342899"/>
          </a:xfrm>
          <a:prstGeom prst="rect">
            <a:avLst/>
          </a:prstGeom>
          <a:noFill/>
          <a:ln>
            <a:noFill/>
          </a:ln>
        </p:spPr>
        <p:txBody>
          <a:bodyPr spcFirstLastPara="1" wrap="square" lIns="0" tIns="0" rIns="0" bIns="0" anchor="t" anchorCtr="0">
            <a:noAutofit/>
          </a:bodyPr>
          <a:lstStyle>
            <a:lvl1pPr marL="74295" marR="0" lvl="0"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74295" marR="0" lvl="1"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74295" marR="0" lvl="2"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74295" marR="0" lvl="3"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74295" marR="0" lvl="4"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74295" marR="0" lvl="5"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74295" marR="0" lvl="6"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74295" marR="0" lvl="7"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74295" marR="0" lvl="8"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74295" lvl="0" indent="0" algn="l" rtl="0">
              <a:spcBef>
                <a:spcPts val="0"/>
              </a:spcBef>
              <a:spcAft>
                <a:spcPts val="0"/>
              </a:spcAft>
              <a:buNone/>
            </a:pPr>
            <a:r>
              <a:rPr lang="en-US"/>
              <a:t>   </a:t>
            </a: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281"/>
        <p:cNvGrpSpPr/>
        <p:nvPr/>
      </p:nvGrpSpPr>
      <p:grpSpPr>
        <a:xfrm>
          <a:off x="0" y="0"/>
          <a:ext cx="0" cy="0"/>
          <a:chOff x="0" y="0"/>
          <a:chExt cx="0" cy="0"/>
        </a:xfrm>
      </p:grpSpPr>
      <p:sp>
        <p:nvSpPr>
          <p:cNvPr id="282" name="Google Shape;282;p56"/>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3" name="Google Shape;283;p56"/>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6"/>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6"/>
          <p:cNvSpPr/>
          <p:nvPr/>
        </p:nvSpPr>
        <p:spPr>
          <a:xfrm>
            <a:off x="5135880" y="1267730"/>
            <a:ext cx="1920240" cy="7315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 name="Google Shape;286;p56"/>
          <p:cNvGrpSpPr/>
          <p:nvPr/>
        </p:nvGrpSpPr>
        <p:grpSpPr>
          <a:xfrm>
            <a:off x="5250180" y="1267730"/>
            <a:ext cx="1691640" cy="615934"/>
            <a:chOff x="5250180" y="1267730"/>
            <a:chExt cx="1691640" cy="615934"/>
          </a:xfrm>
        </p:grpSpPr>
        <p:cxnSp>
          <p:nvCxnSpPr>
            <p:cNvPr id="287" name="Google Shape;287;p56"/>
            <p:cNvCxnSpPr/>
            <p:nvPr/>
          </p:nvCxnSpPr>
          <p:spPr>
            <a:xfrm>
              <a:off x="525018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288" name="Google Shape;288;p56"/>
            <p:cNvCxnSpPr/>
            <p:nvPr/>
          </p:nvCxnSpPr>
          <p:spPr>
            <a:xfrm>
              <a:off x="694182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289" name="Google Shape;289;p56"/>
            <p:cNvCxnSpPr/>
            <p:nvPr/>
          </p:nvCxnSpPr>
          <p:spPr>
            <a:xfrm>
              <a:off x="5250180" y="1883664"/>
              <a:ext cx="169164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grpSp>
      <p:sp>
        <p:nvSpPr>
          <p:cNvPr id="290" name="Google Shape;290;p56"/>
          <p:cNvSpPr txBox="1">
            <a:spLocks noGrp="1"/>
          </p:cNvSpPr>
          <p:nvPr>
            <p:ph type="ctrTitle"/>
          </p:nvPr>
        </p:nvSpPr>
        <p:spPr>
          <a:xfrm>
            <a:off x="1629103" y="2244830"/>
            <a:ext cx="8933796" cy="2437232"/>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SzPts val="4400"/>
              <a:buNone/>
              <a:defRPr sz="6800" b="0" cap="none">
                <a:solidFill>
                  <a:srgbClr val="26262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1" name="Google Shape;291;p56"/>
          <p:cNvSpPr txBox="1">
            <a:spLocks noGrp="1"/>
          </p:cNvSpPr>
          <p:nvPr>
            <p:ph type="subTitle" idx="1"/>
          </p:nvPr>
        </p:nvSpPr>
        <p:spPr>
          <a:xfrm>
            <a:off x="1629101" y="4682062"/>
            <a:ext cx="8936846" cy="457201"/>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SzPts val="2800"/>
              <a:buNone/>
              <a:defRPr sz="1800">
                <a:solidFill>
                  <a:srgbClr val="0C0C0C"/>
                </a:solidFill>
              </a:defRPr>
            </a:lvl1pPr>
            <a:lvl2pPr lvl="1" algn="ctr">
              <a:lnSpc>
                <a:spcPct val="90000"/>
              </a:lnSpc>
              <a:spcBef>
                <a:spcPts val="500"/>
              </a:spcBef>
              <a:spcAft>
                <a:spcPts val="0"/>
              </a:spcAft>
              <a:buSzPts val="2400"/>
              <a:buNone/>
              <a:defRPr sz="1600"/>
            </a:lvl2pPr>
            <a:lvl3pPr lvl="2" algn="ctr">
              <a:lnSpc>
                <a:spcPct val="90000"/>
              </a:lnSpc>
              <a:spcBef>
                <a:spcPts val="500"/>
              </a:spcBef>
              <a:spcAft>
                <a:spcPts val="0"/>
              </a:spcAft>
              <a:buSzPts val="2000"/>
              <a:buNone/>
              <a:defRPr sz="16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292" name="Google Shape;292;p56"/>
          <p:cNvSpPr txBox="1">
            <a:spLocks noGrp="1"/>
          </p:cNvSpPr>
          <p:nvPr>
            <p:ph type="dt" idx="10"/>
          </p:nvPr>
        </p:nvSpPr>
        <p:spPr>
          <a:xfrm>
            <a:off x="5318760" y="1341256"/>
            <a:ext cx="1554480" cy="485546"/>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3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3" name="Google Shape;293;p56"/>
          <p:cNvSpPr txBox="1">
            <a:spLocks noGrp="1"/>
          </p:cNvSpPr>
          <p:nvPr>
            <p:ph type="ftr" idx="11"/>
          </p:nvPr>
        </p:nvSpPr>
        <p:spPr>
          <a:xfrm>
            <a:off x="1629100" y="5177408"/>
            <a:ext cx="5730295" cy="228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262626"/>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4" name="Google Shape;294;p56"/>
          <p:cNvSpPr txBox="1">
            <a:spLocks noGrp="1"/>
          </p:cNvSpPr>
          <p:nvPr>
            <p:ph type="sldNum" idx="12"/>
          </p:nvPr>
        </p:nvSpPr>
        <p:spPr>
          <a:xfrm>
            <a:off x="8606920" y="5177408"/>
            <a:ext cx="1955980" cy="2286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1pPr>
            <a:lvl2pPr marL="0" lvl="1"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2pPr>
            <a:lvl3pPr marL="0" lvl="2"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3pPr>
            <a:lvl4pPr marL="0" lvl="3"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4pPr>
            <a:lvl5pPr marL="0" lvl="4"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5pPr>
            <a:lvl6pPr marL="0" lvl="5"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6pPr>
            <a:lvl7pPr marL="0" lvl="6"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7pPr>
            <a:lvl8pPr marL="0" lvl="7"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8pPr>
            <a:lvl9pPr marL="0" lvl="8" indent="0" algn="r">
              <a:lnSpc>
                <a:spcPct val="100000"/>
              </a:lnSpc>
              <a:spcBef>
                <a:spcPts val="0"/>
              </a:spcBef>
              <a:spcAft>
                <a:spcPts val="0"/>
              </a:spcAft>
              <a:buSzPts val="800"/>
              <a:buNone/>
              <a:defRPr sz="800" b="0" i="0" u="none" strike="noStrike" cap="none">
                <a:solidFill>
                  <a:srgbClr val="262626"/>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0"/>
        <p:cNvGrpSpPr/>
        <p:nvPr/>
      </p:nvGrpSpPr>
      <p:grpSpPr>
        <a:xfrm>
          <a:off x="0" y="0"/>
          <a:ext cx="0" cy="0"/>
          <a:chOff x="0" y="0"/>
          <a:chExt cx="0" cy="0"/>
        </a:xfrm>
      </p:grpSpPr>
      <p:sp>
        <p:nvSpPr>
          <p:cNvPr id="301" name="Google Shape;301;p5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2"/>
              </a:buClr>
              <a:buSzPts val="6000"/>
              <a:buFont typeface="Montserrat Alternates"/>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2" name="Google Shape;302;p5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03" name="Google Shape;303;p58"/>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ull bleed photo">
  <p:cSld name="Full bleed photo">
    <p:spTree>
      <p:nvGrpSpPr>
        <p:cNvPr id="1" name="Shape 304"/>
        <p:cNvGrpSpPr/>
        <p:nvPr/>
      </p:nvGrpSpPr>
      <p:grpSpPr>
        <a:xfrm>
          <a:off x="0" y="0"/>
          <a:ext cx="0" cy="0"/>
          <a:chOff x="0" y="0"/>
          <a:chExt cx="0" cy="0"/>
        </a:xfrm>
      </p:grpSpPr>
      <p:sp>
        <p:nvSpPr>
          <p:cNvPr id="305" name="Google Shape;305;p59"/>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6" name="Google Shape;306;p59"/>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7"/>
        <p:cNvGrpSpPr/>
        <p:nvPr/>
      </p:nvGrpSpPr>
      <p:grpSpPr>
        <a:xfrm>
          <a:off x="0" y="0"/>
          <a:ext cx="0" cy="0"/>
          <a:chOff x="0" y="0"/>
          <a:chExt cx="0" cy="0"/>
        </a:xfrm>
      </p:grpSpPr>
      <p:sp>
        <p:nvSpPr>
          <p:cNvPr id="308" name="Google Shape;308;p60"/>
          <p:cNvSpPr txBox="1">
            <a:spLocks noGrp="1"/>
          </p:cNvSpPr>
          <p:nvPr>
            <p:ph type="title"/>
          </p:nvPr>
        </p:nvSpPr>
        <p:spPr>
          <a:xfrm>
            <a:off x="459450" y="365125"/>
            <a:ext cx="108945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400"/>
              <a:buFont typeface="Montserrat Alternates"/>
              <a:buNone/>
              <a:defRPr b="0" i="0">
                <a:latin typeface="Montserrat Alternates"/>
                <a:ea typeface="Montserrat Alternates"/>
                <a:cs typeface="Montserrat Alternates"/>
                <a:sym typeface="Montserrat Alternates"/>
              </a:defRPr>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a:endParaRPr/>
          </a:p>
        </p:txBody>
      </p:sp>
      <p:sp>
        <p:nvSpPr>
          <p:cNvPr id="309" name="Google Shape;309;p60"/>
          <p:cNvSpPr txBox="1">
            <a:spLocks noGrp="1"/>
          </p:cNvSpPr>
          <p:nvPr>
            <p:ph type="body" idx="1"/>
          </p:nvPr>
        </p:nvSpPr>
        <p:spPr>
          <a:xfrm>
            <a:off x="459450" y="1825625"/>
            <a:ext cx="10515600" cy="43512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a:lvl2pPr>
            <a:lvl3pPr marL="1371600" lvl="2" indent="-342900" algn="l" rtl="0">
              <a:lnSpc>
                <a:spcPct val="90000"/>
              </a:lnSpc>
              <a:spcBef>
                <a:spcPts val="500"/>
              </a:spcBef>
              <a:spcAft>
                <a:spcPts val="0"/>
              </a:spcAft>
              <a:buClr>
                <a:schemeClr val="dk1"/>
              </a:buClr>
              <a:buSzPts val="1800"/>
              <a:buChar char="■"/>
              <a:defRPr sz="18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0" name="Google Shape;310;p60"/>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lumns with subheads" type="twoTxTwoObj">
  <p:cSld name="TWO_OBJECTS_WITH_TEXT">
    <p:spTree>
      <p:nvGrpSpPr>
        <p:cNvPr id="1" name="Shape 311"/>
        <p:cNvGrpSpPr/>
        <p:nvPr/>
      </p:nvGrpSpPr>
      <p:grpSpPr>
        <a:xfrm>
          <a:off x="0" y="0"/>
          <a:ext cx="0" cy="0"/>
          <a:chOff x="0" y="0"/>
          <a:chExt cx="0" cy="0"/>
        </a:xfrm>
      </p:grpSpPr>
      <p:sp>
        <p:nvSpPr>
          <p:cNvPr id="312" name="Google Shape;312;p6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3" name="Google Shape;313;p61"/>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accent1"/>
              </a:buClr>
              <a:buSzPts val="1800"/>
              <a:buNone/>
              <a:defRPr sz="1800" b="1" i="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14" name="Google Shape;314;p61"/>
          <p:cNvSpPr txBox="1">
            <a:spLocks noGrp="1"/>
          </p:cNvSpPr>
          <p:nvPr>
            <p:ph type="body" idx="2"/>
          </p:nvPr>
        </p:nvSpPr>
        <p:spPr>
          <a:xfrm>
            <a:off x="839788" y="2683823"/>
            <a:ext cx="5157900" cy="35058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a:lvl2pPr>
            <a:lvl3pPr marL="1371600" lvl="2" indent="-342900" algn="l" rtl="0">
              <a:lnSpc>
                <a:spcPct val="90000"/>
              </a:lnSpc>
              <a:spcBef>
                <a:spcPts val="500"/>
              </a:spcBef>
              <a:spcAft>
                <a:spcPts val="0"/>
              </a:spcAft>
              <a:buClr>
                <a:schemeClr val="dk1"/>
              </a:buClr>
              <a:buSzPts val="1800"/>
              <a:buChar char="•"/>
              <a:defRPr sz="18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5" name="Google Shape;315;p61"/>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accent1"/>
              </a:buClr>
              <a:buSzPts val="1800"/>
              <a:buNone/>
              <a:defRPr sz="1800" b="1" i="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16" name="Google Shape;316;p61"/>
          <p:cNvSpPr txBox="1">
            <a:spLocks noGrp="1"/>
          </p:cNvSpPr>
          <p:nvPr>
            <p:ph type="body" idx="4"/>
          </p:nvPr>
        </p:nvSpPr>
        <p:spPr>
          <a:xfrm>
            <a:off x="6172200" y="2683823"/>
            <a:ext cx="5183100" cy="35058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500"/>
              </a:spcBef>
              <a:spcAft>
                <a:spcPts val="0"/>
              </a:spcAft>
              <a:buClr>
                <a:schemeClr val="dk1"/>
              </a:buClr>
              <a:buSzPts val="2000"/>
              <a:buChar char="•"/>
              <a:defRPr sz="2000"/>
            </a:lvl2pPr>
            <a:lvl3pPr marL="1371600" lvl="2" indent="-342900" algn="l" rtl="0">
              <a:lnSpc>
                <a:spcPct val="90000"/>
              </a:lnSpc>
              <a:spcBef>
                <a:spcPts val="500"/>
              </a:spcBef>
              <a:spcAft>
                <a:spcPts val="0"/>
              </a:spcAft>
              <a:buClr>
                <a:schemeClr val="dk1"/>
              </a:buClr>
              <a:buSzPts val="1800"/>
              <a:buChar char="•"/>
              <a:defRPr sz="18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7" name="Google Shape;317;p61"/>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Headline only" type="titleOnly">
  <p:cSld name="TITLE_ONLY">
    <p:spTree>
      <p:nvGrpSpPr>
        <p:cNvPr id="1" name="Shape 318"/>
        <p:cNvGrpSpPr/>
        <p:nvPr/>
      </p:nvGrpSpPr>
      <p:grpSpPr>
        <a:xfrm>
          <a:off x="0" y="0"/>
          <a:ext cx="0" cy="0"/>
          <a:chOff x="0" y="0"/>
          <a:chExt cx="0" cy="0"/>
        </a:xfrm>
      </p:grpSpPr>
      <p:sp>
        <p:nvSpPr>
          <p:cNvPr id="319" name="Google Shape;319;p6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0" name="Google Shape;320;p62"/>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3 content left,1/3 photo right" type="picTx">
  <p:cSld name="PICTURE_WITH_CAPTION_TEXT">
    <p:spTree>
      <p:nvGrpSpPr>
        <p:cNvPr id="1" name="Shape 321"/>
        <p:cNvGrpSpPr/>
        <p:nvPr/>
      </p:nvGrpSpPr>
      <p:grpSpPr>
        <a:xfrm>
          <a:off x="0" y="0"/>
          <a:ext cx="0" cy="0"/>
          <a:chOff x="0" y="0"/>
          <a:chExt cx="0" cy="0"/>
        </a:xfrm>
      </p:grpSpPr>
      <p:sp>
        <p:nvSpPr>
          <p:cNvPr id="322" name="Google Shape;322;p63"/>
          <p:cNvSpPr txBox="1">
            <a:spLocks noGrp="1"/>
          </p:cNvSpPr>
          <p:nvPr>
            <p:ph type="title"/>
          </p:nvPr>
        </p:nvSpPr>
        <p:spPr>
          <a:xfrm>
            <a:off x="839788" y="457200"/>
            <a:ext cx="65802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2"/>
              </a:buClr>
              <a:buSzPts val="4000"/>
              <a:buFont typeface="Montserrat Alternates"/>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3" name="Google Shape;323;p63"/>
          <p:cNvSpPr>
            <a:spLocks noGrp="1"/>
          </p:cNvSpPr>
          <p:nvPr>
            <p:ph type="pic" idx="2"/>
          </p:nvPr>
        </p:nvSpPr>
        <p:spPr>
          <a:xfrm>
            <a:off x="7754586" y="0"/>
            <a:ext cx="44373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4" name="Google Shape;324;p63"/>
          <p:cNvSpPr txBox="1">
            <a:spLocks noGrp="1"/>
          </p:cNvSpPr>
          <p:nvPr>
            <p:ph type="body" idx="1"/>
          </p:nvPr>
        </p:nvSpPr>
        <p:spPr>
          <a:xfrm>
            <a:off x="839788" y="2315688"/>
            <a:ext cx="6580200" cy="3553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dk1"/>
              </a:buClr>
              <a:buSzPts val="2000"/>
              <a:buFont typeface="Arial"/>
              <a:buChar char="•"/>
              <a:defRPr sz="20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25" name="Google Shape;325;p63"/>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3 content left, 2/3 photo right">
  <p:cSld name="1/3 content left, 2/3 photo right">
    <p:spTree>
      <p:nvGrpSpPr>
        <p:cNvPr id="1" name="Shape 326"/>
        <p:cNvGrpSpPr/>
        <p:nvPr/>
      </p:nvGrpSpPr>
      <p:grpSpPr>
        <a:xfrm>
          <a:off x="0" y="0"/>
          <a:ext cx="0" cy="0"/>
          <a:chOff x="0" y="0"/>
          <a:chExt cx="0" cy="0"/>
        </a:xfrm>
      </p:grpSpPr>
      <p:sp>
        <p:nvSpPr>
          <p:cNvPr id="327" name="Google Shape;327;p64"/>
          <p:cNvSpPr txBox="1">
            <a:spLocks noGrp="1"/>
          </p:cNvSpPr>
          <p:nvPr>
            <p:ph type="title"/>
          </p:nvPr>
        </p:nvSpPr>
        <p:spPr>
          <a:xfrm>
            <a:off x="364776" y="457200"/>
            <a:ext cx="3090900" cy="23574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2"/>
              </a:buClr>
              <a:buSzPts val="4000"/>
              <a:buFont typeface="Montserrat Alternates"/>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8" name="Google Shape;328;p64"/>
          <p:cNvSpPr>
            <a:spLocks noGrp="1"/>
          </p:cNvSpPr>
          <p:nvPr>
            <p:ph type="pic" idx="2"/>
          </p:nvPr>
        </p:nvSpPr>
        <p:spPr>
          <a:xfrm>
            <a:off x="3859482" y="0"/>
            <a:ext cx="83325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9" name="Google Shape;329;p64"/>
          <p:cNvSpPr txBox="1">
            <a:spLocks noGrp="1"/>
          </p:cNvSpPr>
          <p:nvPr>
            <p:ph type="body" idx="1"/>
          </p:nvPr>
        </p:nvSpPr>
        <p:spPr>
          <a:xfrm>
            <a:off x="364776" y="3016332"/>
            <a:ext cx="3090900" cy="2852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Font typeface="Arial"/>
              <a:buChar char="•"/>
              <a:defRPr sz="18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30" name="Google Shape;330;p64"/>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Blank">
  <p:cSld name="1_Blank">
    <p:bg>
      <p:bgPr>
        <a:solidFill>
          <a:schemeClr val="lt1"/>
        </a:solidFill>
        <a:effectLst/>
      </p:bgPr>
    </p:bg>
    <p:spTree>
      <p:nvGrpSpPr>
        <p:cNvPr id="1" name="Shape 34"/>
        <p:cNvGrpSpPr/>
        <p:nvPr/>
      </p:nvGrpSpPr>
      <p:grpSpPr>
        <a:xfrm>
          <a:off x="0" y="0"/>
          <a:ext cx="0" cy="0"/>
          <a:chOff x="0" y="0"/>
          <a:chExt cx="0" cy="0"/>
        </a:xfrm>
      </p:grpSpPr>
      <p:sp>
        <p:nvSpPr>
          <p:cNvPr id="35" name="Google Shape;35;p7"/>
          <p:cNvSpPr/>
          <p:nvPr/>
        </p:nvSpPr>
        <p:spPr>
          <a:xfrm>
            <a:off x="-1014" y="6482080"/>
            <a:ext cx="12194540" cy="375073"/>
          </a:xfrm>
          <a:custGeom>
            <a:avLst/>
            <a:gdLst/>
            <a:ahLst/>
            <a:cxnLst/>
            <a:rect l="l" t="t" r="r" b="b"/>
            <a:pathLst>
              <a:path w="9145905" h="281304" extrusionOk="0">
                <a:moveTo>
                  <a:pt x="0" y="281177"/>
                </a:moveTo>
                <a:lnTo>
                  <a:pt x="9145524" y="281177"/>
                </a:lnTo>
                <a:lnTo>
                  <a:pt x="9145524" y="0"/>
                </a:lnTo>
                <a:lnTo>
                  <a:pt x="0" y="0"/>
                </a:lnTo>
                <a:lnTo>
                  <a:pt x="0" y="281177"/>
                </a:lnTo>
                <a:close/>
              </a:path>
            </a:pathLst>
          </a:custGeom>
          <a:solidFill>
            <a:srgbClr val="21376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36" name="Google Shape;36;p7"/>
          <p:cNvSpPr/>
          <p:nvPr/>
        </p:nvSpPr>
        <p:spPr>
          <a:xfrm>
            <a:off x="1" y="4729479"/>
            <a:ext cx="12191999" cy="175259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37" name="Google Shape;37;p7"/>
          <p:cNvSpPr/>
          <p:nvPr/>
        </p:nvSpPr>
        <p:spPr>
          <a:xfrm>
            <a:off x="5047357" y="1210182"/>
            <a:ext cx="2140915" cy="105937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38" name="Google Shape;38;p7"/>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9" name="Google Shape;39;p7"/>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0" name="Google Shape;40;p7"/>
          <p:cNvSpPr txBox="1">
            <a:spLocks noGrp="1"/>
          </p:cNvSpPr>
          <p:nvPr>
            <p:ph type="sldNum" idx="12"/>
          </p:nvPr>
        </p:nvSpPr>
        <p:spPr>
          <a:xfrm>
            <a:off x="9097488" y="6356350"/>
            <a:ext cx="2743200" cy="365100"/>
          </a:xfrm>
          <a:prstGeom prst="rect">
            <a:avLst/>
          </a:prstGeom>
          <a:noFill/>
          <a:ln>
            <a:noFill/>
          </a:ln>
        </p:spPr>
        <p:txBody>
          <a:bodyPr spcFirstLastPara="1" wrap="square" lIns="0" tIns="0" rIns="0" bIns="0" anchor="ctr" anchorCtr="0">
            <a:noAutofit/>
          </a:bodyPr>
          <a:lstStyle>
            <a:lvl1pPr marL="16933" marR="0" lvl="0"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1pPr>
            <a:lvl2pPr marL="16933" marR="0" lvl="1"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2pPr>
            <a:lvl3pPr marL="16933" marR="0" lvl="2"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3pPr>
            <a:lvl4pPr marL="16933" marR="0" lvl="3"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4pPr>
            <a:lvl5pPr marL="16933" marR="0" lvl="4"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5pPr>
            <a:lvl6pPr marL="16933" marR="0" lvl="5"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6pPr>
            <a:lvl7pPr marL="16933" marR="0" lvl="6"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7pPr>
            <a:lvl8pPr marL="16933" marR="0" lvl="7"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8pPr>
            <a:lvl9pPr marL="16933" marR="0" lvl="8"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9pPr>
          </a:lstStyle>
          <a:p>
            <a:pPr marL="16933" lvl="0" indent="0" algn="r" rtl="0">
              <a:spcBef>
                <a:spcPts val="0"/>
              </a:spcBef>
              <a:spcAft>
                <a:spcPts val="0"/>
              </a:spcAft>
              <a:buNone/>
            </a:pPr>
            <a:r>
              <a:rPr lang="en-US"/>
              <a:t>— </a:t>
            </a:r>
            <a:fld id="{00000000-1234-1234-1234-123412341234}" type="slidenum">
              <a:rPr lang="en-US">
                <a:solidFill>
                  <a:srgbClr val="FFFFFF"/>
                </a:solidFill>
              </a:rPr>
              <a:t>‹#›</a:t>
            </a:fld>
            <a:r>
              <a:rPr lang="en-US">
                <a:solidFill>
                  <a:srgbClr val="FFFFFF"/>
                </a:solidFill>
              </a:rPr>
              <a:t> </a:t>
            </a:r>
            <a:r>
              <a:rPr lang="en-US"/>
              <a:t>—</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op photo, bottom content">
  <p:cSld name="top photo, bottom content">
    <p:spTree>
      <p:nvGrpSpPr>
        <p:cNvPr id="1" name="Shape 331"/>
        <p:cNvGrpSpPr/>
        <p:nvPr/>
      </p:nvGrpSpPr>
      <p:grpSpPr>
        <a:xfrm>
          <a:off x="0" y="0"/>
          <a:ext cx="0" cy="0"/>
          <a:chOff x="0" y="0"/>
          <a:chExt cx="0" cy="0"/>
        </a:xfrm>
      </p:grpSpPr>
      <p:sp>
        <p:nvSpPr>
          <p:cNvPr id="332" name="Google Shape;332;p65"/>
          <p:cNvSpPr txBox="1">
            <a:spLocks noGrp="1"/>
          </p:cNvSpPr>
          <p:nvPr>
            <p:ph type="title"/>
          </p:nvPr>
        </p:nvSpPr>
        <p:spPr>
          <a:xfrm>
            <a:off x="839788" y="2558766"/>
            <a:ext cx="10797900" cy="10551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2"/>
              </a:buClr>
              <a:buSzPts val="4000"/>
              <a:buFont typeface="Montserrat Alternates"/>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3" name="Google Shape;333;p65"/>
          <p:cNvSpPr>
            <a:spLocks noGrp="1"/>
          </p:cNvSpPr>
          <p:nvPr>
            <p:ph type="pic" idx="2"/>
          </p:nvPr>
        </p:nvSpPr>
        <p:spPr>
          <a:xfrm>
            <a:off x="0" y="1"/>
            <a:ext cx="12192000" cy="2278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34" name="Google Shape;334;p65"/>
          <p:cNvSpPr txBox="1">
            <a:spLocks noGrp="1"/>
          </p:cNvSpPr>
          <p:nvPr>
            <p:ph type="body" idx="1"/>
          </p:nvPr>
        </p:nvSpPr>
        <p:spPr>
          <a:xfrm>
            <a:off x="839788" y="3878321"/>
            <a:ext cx="10797900" cy="1857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Font typeface="Arial"/>
              <a:buChar char="•"/>
              <a:defRPr sz="18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35" name="Google Shape;335;p65"/>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½ photo, ½ content">
  <p:cSld name="½ photo, ½ content">
    <p:spTree>
      <p:nvGrpSpPr>
        <p:cNvPr id="1" name="Shape 336"/>
        <p:cNvGrpSpPr/>
        <p:nvPr/>
      </p:nvGrpSpPr>
      <p:grpSpPr>
        <a:xfrm>
          <a:off x="0" y="0"/>
          <a:ext cx="0" cy="0"/>
          <a:chOff x="0" y="0"/>
          <a:chExt cx="0" cy="0"/>
        </a:xfrm>
      </p:grpSpPr>
      <p:sp>
        <p:nvSpPr>
          <p:cNvPr id="337" name="Google Shape;337;p66"/>
          <p:cNvSpPr txBox="1">
            <a:spLocks noGrp="1"/>
          </p:cNvSpPr>
          <p:nvPr>
            <p:ph type="title"/>
          </p:nvPr>
        </p:nvSpPr>
        <p:spPr>
          <a:xfrm>
            <a:off x="6673932" y="634963"/>
            <a:ext cx="4963800" cy="1321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2"/>
              </a:buClr>
              <a:buSzPts val="4000"/>
              <a:buFont typeface="Montserrat Alternates"/>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8" name="Google Shape;338;p66"/>
          <p:cNvSpPr>
            <a:spLocks noGrp="1"/>
          </p:cNvSpPr>
          <p:nvPr>
            <p:ph type="pic" idx="2"/>
          </p:nvPr>
        </p:nvSpPr>
        <p:spPr>
          <a:xfrm>
            <a:off x="0" y="0"/>
            <a:ext cx="61989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39" name="Google Shape;339;p66"/>
          <p:cNvSpPr txBox="1">
            <a:spLocks noGrp="1"/>
          </p:cNvSpPr>
          <p:nvPr>
            <p:ph type="body" idx="1"/>
          </p:nvPr>
        </p:nvSpPr>
        <p:spPr>
          <a:xfrm>
            <a:off x="6673932" y="2149434"/>
            <a:ext cx="4963800" cy="4014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Font typeface="Arial"/>
              <a:buChar char="•"/>
              <a:defRPr sz="18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40" name="Google Shape;340;p66"/>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3 photo left, 2/3 content right">
  <p:cSld name="1/3 photo left, 2/3 content right">
    <p:spTree>
      <p:nvGrpSpPr>
        <p:cNvPr id="1" name="Shape 341"/>
        <p:cNvGrpSpPr/>
        <p:nvPr/>
      </p:nvGrpSpPr>
      <p:grpSpPr>
        <a:xfrm>
          <a:off x="0" y="0"/>
          <a:ext cx="0" cy="0"/>
          <a:chOff x="0" y="0"/>
          <a:chExt cx="0" cy="0"/>
        </a:xfrm>
      </p:grpSpPr>
      <p:sp>
        <p:nvSpPr>
          <p:cNvPr id="342" name="Google Shape;342;p67"/>
          <p:cNvSpPr txBox="1">
            <a:spLocks noGrp="1"/>
          </p:cNvSpPr>
          <p:nvPr>
            <p:ph type="title"/>
          </p:nvPr>
        </p:nvSpPr>
        <p:spPr>
          <a:xfrm>
            <a:off x="4595751" y="634963"/>
            <a:ext cx="7042200" cy="1321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2"/>
              </a:buClr>
              <a:buSzPts val="4000"/>
              <a:buFont typeface="Montserrat Alternates"/>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3" name="Google Shape;343;p67"/>
          <p:cNvSpPr>
            <a:spLocks noGrp="1"/>
          </p:cNvSpPr>
          <p:nvPr>
            <p:ph type="pic" idx="2"/>
          </p:nvPr>
        </p:nvSpPr>
        <p:spPr>
          <a:xfrm>
            <a:off x="1" y="0"/>
            <a:ext cx="41802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44" name="Google Shape;344;p67"/>
          <p:cNvSpPr txBox="1">
            <a:spLocks noGrp="1"/>
          </p:cNvSpPr>
          <p:nvPr>
            <p:ph type="body" idx="1"/>
          </p:nvPr>
        </p:nvSpPr>
        <p:spPr>
          <a:xfrm>
            <a:off x="4595751" y="2149434"/>
            <a:ext cx="7042200" cy="4014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Font typeface="Arial"/>
              <a:buChar char="•"/>
              <a:defRPr sz="18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45" name="Google Shape;345;p67"/>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Full bleed photo + headline">
  <p:cSld name="Full bleed photo + headline">
    <p:spTree>
      <p:nvGrpSpPr>
        <p:cNvPr id="1" name="Shape 346"/>
        <p:cNvGrpSpPr/>
        <p:nvPr/>
      </p:nvGrpSpPr>
      <p:grpSpPr>
        <a:xfrm>
          <a:off x="0" y="0"/>
          <a:ext cx="0" cy="0"/>
          <a:chOff x="0" y="0"/>
          <a:chExt cx="0" cy="0"/>
        </a:xfrm>
      </p:grpSpPr>
      <p:sp>
        <p:nvSpPr>
          <p:cNvPr id="347" name="Google Shape;347;p6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8" name="Google Shape;348;p6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9" name="Google Shape;349;p68"/>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3 Headline 2/3 photo">
  <p:cSld name="1/3 Headline 2/3 photo">
    <p:spTree>
      <p:nvGrpSpPr>
        <p:cNvPr id="1" name="Shape 350"/>
        <p:cNvGrpSpPr/>
        <p:nvPr/>
      </p:nvGrpSpPr>
      <p:grpSpPr>
        <a:xfrm>
          <a:off x="0" y="0"/>
          <a:ext cx="0" cy="0"/>
          <a:chOff x="0" y="0"/>
          <a:chExt cx="0" cy="0"/>
        </a:xfrm>
      </p:grpSpPr>
      <p:sp>
        <p:nvSpPr>
          <p:cNvPr id="351" name="Google Shape;351;p69"/>
          <p:cNvSpPr>
            <a:spLocks noGrp="1"/>
          </p:cNvSpPr>
          <p:nvPr>
            <p:ph type="pic" idx="2"/>
          </p:nvPr>
        </p:nvSpPr>
        <p:spPr>
          <a:xfrm>
            <a:off x="3764478" y="0"/>
            <a:ext cx="84276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2" name="Google Shape;352;p69"/>
          <p:cNvSpPr txBox="1">
            <a:spLocks noGrp="1"/>
          </p:cNvSpPr>
          <p:nvPr>
            <p:ph type="title"/>
          </p:nvPr>
        </p:nvSpPr>
        <p:spPr>
          <a:xfrm>
            <a:off x="415636" y="365125"/>
            <a:ext cx="2957100" cy="5821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3" name="Google Shape;353;p69"/>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Footer only" type="blank">
  <p:cSld name="BLANK">
    <p:spTree>
      <p:nvGrpSpPr>
        <p:cNvPr id="1" name="Shape 354"/>
        <p:cNvGrpSpPr/>
        <p:nvPr/>
      </p:nvGrpSpPr>
      <p:grpSpPr>
        <a:xfrm>
          <a:off x="0" y="0"/>
          <a:ext cx="0" cy="0"/>
          <a:chOff x="0" y="0"/>
          <a:chExt cx="0" cy="0"/>
        </a:xfrm>
      </p:grpSpPr>
      <p:sp>
        <p:nvSpPr>
          <p:cNvPr id="355" name="Google Shape;355;p70"/>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6"/>
        <p:cNvGrpSpPr/>
        <p:nvPr/>
      </p:nvGrpSpPr>
      <p:grpSpPr>
        <a:xfrm>
          <a:off x="0" y="0"/>
          <a:ext cx="0" cy="0"/>
          <a:chOff x="0" y="0"/>
          <a:chExt cx="0" cy="0"/>
        </a:xfrm>
      </p:grpSpPr>
      <p:sp>
        <p:nvSpPr>
          <p:cNvPr id="357" name="Google Shape;357;p7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lvl1pPr>
            <a:lvl2pPr lvl="1" algn="l" rtl="0">
              <a:lnSpc>
                <a:spcPct val="100000"/>
              </a:lnSpc>
              <a:spcBef>
                <a:spcPts val="0"/>
              </a:spcBef>
              <a:spcAft>
                <a:spcPts val="0"/>
              </a:spcAft>
              <a:buSzPts val="3700"/>
              <a:buNone/>
              <a:defRPr sz="1900"/>
            </a:lvl2pPr>
            <a:lvl3pPr lvl="2" algn="l" rtl="0">
              <a:lnSpc>
                <a:spcPct val="100000"/>
              </a:lnSpc>
              <a:spcBef>
                <a:spcPts val="0"/>
              </a:spcBef>
              <a:spcAft>
                <a:spcPts val="0"/>
              </a:spcAft>
              <a:buSzPts val="3700"/>
              <a:buNone/>
              <a:defRPr sz="1900"/>
            </a:lvl3pPr>
            <a:lvl4pPr lvl="3" algn="l" rtl="0">
              <a:lnSpc>
                <a:spcPct val="100000"/>
              </a:lnSpc>
              <a:spcBef>
                <a:spcPts val="0"/>
              </a:spcBef>
              <a:spcAft>
                <a:spcPts val="0"/>
              </a:spcAft>
              <a:buSzPts val="3700"/>
              <a:buNone/>
              <a:defRPr sz="1900"/>
            </a:lvl4pPr>
            <a:lvl5pPr lvl="4" algn="l" rtl="0">
              <a:lnSpc>
                <a:spcPct val="100000"/>
              </a:lnSpc>
              <a:spcBef>
                <a:spcPts val="0"/>
              </a:spcBef>
              <a:spcAft>
                <a:spcPts val="0"/>
              </a:spcAft>
              <a:buSzPts val="3700"/>
              <a:buNone/>
              <a:defRPr sz="1900"/>
            </a:lvl5pPr>
            <a:lvl6pPr lvl="5" algn="l" rtl="0">
              <a:lnSpc>
                <a:spcPct val="100000"/>
              </a:lnSpc>
              <a:spcBef>
                <a:spcPts val="0"/>
              </a:spcBef>
              <a:spcAft>
                <a:spcPts val="0"/>
              </a:spcAft>
              <a:buSzPts val="3700"/>
              <a:buNone/>
              <a:defRPr sz="1900"/>
            </a:lvl6pPr>
            <a:lvl7pPr lvl="6" algn="l" rtl="0">
              <a:lnSpc>
                <a:spcPct val="100000"/>
              </a:lnSpc>
              <a:spcBef>
                <a:spcPts val="0"/>
              </a:spcBef>
              <a:spcAft>
                <a:spcPts val="0"/>
              </a:spcAft>
              <a:buSzPts val="3700"/>
              <a:buNone/>
              <a:defRPr sz="1900"/>
            </a:lvl7pPr>
            <a:lvl8pPr lvl="7" algn="l" rtl="0">
              <a:lnSpc>
                <a:spcPct val="100000"/>
              </a:lnSpc>
              <a:spcBef>
                <a:spcPts val="0"/>
              </a:spcBef>
              <a:spcAft>
                <a:spcPts val="0"/>
              </a:spcAft>
              <a:buSzPts val="3700"/>
              <a:buNone/>
              <a:defRPr sz="1900"/>
            </a:lvl8pPr>
            <a:lvl9pPr lvl="8" algn="l" rtl="0">
              <a:lnSpc>
                <a:spcPct val="100000"/>
              </a:lnSpc>
              <a:spcBef>
                <a:spcPts val="0"/>
              </a:spcBef>
              <a:spcAft>
                <a:spcPts val="0"/>
              </a:spcAft>
              <a:buSzPts val="3700"/>
              <a:buNone/>
              <a:defRPr sz="1900"/>
            </a:lvl9pPr>
          </a:lstStyle>
          <a:p>
            <a:endParaRPr/>
          </a:p>
        </p:txBody>
      </p:sp>
      <p:sp>
        <p:nvSpPr>
          <p:cNvPr id="358" name="Google Shape;358;p7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sz="1900"/>
            </a:lvl1pPr>
            <a:lvl2pPr marL="914400" lvl="1" indent="-349250" algn="l" rtl="0">
              <a:lnSpc>
                <a:spcPct val="115000"/>
              </a:lnSpc>
              <a:spcBef>
                <a:spcPts val="2100"/>
              </a:spcBef>
              <a:spcAft>
                <a:spcPts val="0"/>
              </a:spcAft>
              <a:buSzPts val="1900"/>
              <a:buChar char="○"/>
              <a:defRPr sz="1900"/>
            </a:lvl2pPr>
            <a:lvl3pPr marL="1371600" lvl="2" indent="-349250" algn="l" rtl="0">
              <a:lnSpc>
                <a:spcPct val="115000"/>
              </a:lnSpc>
              <a:spcBef>
                <a:spcPts val="2100"/>
              </a:spcBef>
              <a:spcAft>
                <a:spcPts val="0"/>
              </a:spcAft>
              <a:buSzPts val="1900"/>
              <a:buChar char="■"/>
              <a:defRPr sz="1900"/>
            </a:lvl3pPr>
            <a:lvl4pPr marL="1828800" lvl="3" indent="-349250" algn="l" rtl="0">
              <a:lnSpc>
                <a:spcPct val="115000"/>
              </a:lnSpc>
              <a:spcBef>
                <a:spcPts val="2100"/>
              </a:spcBef>
              <a:spcAft>
                <a:spcPts val="0"/>
              </a:spcAft>
              <a:buSzPts val="1900"/>
              <a:buChar char="●"/>
              <a:defRPr sz="1900"/>
            </a:lvl4pPr>
            <a:lvl5pPr marL="2286000" lvl="4" indent="-349250" algn="l" rtl="0">
              <a:lnSpc>
                <a:spcPct val="115000"/>
              </a:lnSpc>
              <a:spcBef>
                <a:spcPts val="2100"/>
              </a:spcBef>
              <a:spcAft>
                <a:spcPts val="0"/>
              </a:spcAft>
              <a:buSzPts val="1900"/>
              <a:buChar char="○"/>
              <a:defRPr sz="1900"/>
            </a:lvl5pPr>
            <a:lvl6pPr marL="2743200" lvl="5" indent="-349250" algn="l" rtl="0">
              <a:lnSpc>
                <a:spcPct val="115000"/>
              </a:lnSpc>
              <a:spcBef>
                <a:spcPts val="2100"/>
              </a:spcBef>
              <a:spcAft>
                <a:spcPts val="0"/>
              </a:spcAft>
              <a:buSzPts val="1900"/>
              <a:buChar char="■"/>
              <a:defRPr sz="1900"/>
            </a:lvl6pPr>
            <a:lvl7pPr marL="3200400" lvl="6" indent="-349250" algn="l" rtl="0">
              <a:lnSpc>
                <a:spcPct val="115000"/>
              </a:lnSpc>
              <a:spcBef>
                <a:spcPts val="2100"/>
              </a:spcBef>
              <a:spcAft>
                <a:spcPts val="0"/>
              </a:spcAft>
              <a:buSzPts val="1900"/>
              <a:buChar char="●"/>
              <a:defRPr sz="1900"/>
            </a:lvl7pPr>
            <a:lvl8pPr marL="3657600" lvl="7" indent="-349250" algn="l" rtl="0">
              <a:lnSpc>
                <a:spcPct val="115000"/>
              </a:lnSpc>
              <a:spcBef>
                <a:spcPts val="2100"/>
              </a:spcBef>
              <a:spcAft>
                <a:spcPts val="0"/>
              </a:spcAft>
              <a:buSzPts val="1900"/>
              <a:buChar char="○"/>
              <a:defRPr sz="1900"/>
            </a:lvl8pPr>
            <a:lvl9pPr marL="4114800" lvl="8" indent="-349250" algn="l" rtl="0">
              <a:lnSpc>
                <a:spcPct val="115000"/>
              </a:lnSpc>
              <a:spcBef>
                <a:spcPts val="2100"/>
              </a:spcBef>
              <a:spcAft>
                <a:spcPts val="2100"/>
              </a:spcAft>
              <a:buSzPts val="1900"/>
              <a:buChar char="■"/>
              <a:defRPr sz="1900"/>
            </a:lvl9pPr>
          </a:lstStyle>
          <a:p>
            <a:endParaRPr/>
          </a:p>
        </p:txBody>
      </p:sp>
      <p:sp>
        <p:nvSpPr>
          <p:cNvPr id="359" name="Google Shape;359;p71"/>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0"/>
        <p:cNvGrpSpPr/>
        <p:nvPr/>
      </p:nvGrpSpPr>
      <p:grpSpPr>
        <a:xfrm>
          <a:off x="0" y="0"/>
          <a:ext cx="0" cy="0"/>
          <a:chOff x="0" y="0"/>
          <a:chExt cx="0" cy="0"/>
        </a:xfrm>
      </p:grpSpPr>
      <p:sp>
        <p:nvSpPr>
          <p:cNvPr id="361" name="Google Shape;361;p72"/>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2" name="Google Shape;362;p72"/>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Autofit/>
          </a:bodyPr>
          <a:lstStyle>
            <a:lvl1pPr marL="457200" lvl="0" indent="-349250" rtl="0">
              <a:spcBef>
                <a:spcPts val="10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endParaRPr/>
          </a:p>
        </p:txBody>
      </p:sp>
      <p:sp>
        <p:nvSpPr>
          <p:cNvPr id="363" name="Google Shape;363;p72"/>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Autofit/>
          </a:bodyPr>
          <a:lstStyle>
            <a:lvl1pPr marL="457200" lvl="0" indent="-349250" rtl="0">
              <a:spcBef>
                <a:spcPts val="10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endParaRPr/>
          </a:p>
        </p:txBody>
      </p:sp>
      <p:sp>
        <p:nvSpPr>
          <p:cNvPr id="364" name="Google Shape;364;p72"/>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No Background">
  <p:cSld name="No Background">
    <p:spTree>
      <p:nvGrpSpPr>
        <p:cNvPr id="1" name="Shape 365"/>
        <p:cNvGrpSpPr/>
        <p:nvPr/>
      </p:nvGrpSpPr>
      <p:grpSpPr>
        <a:xfrm>
          <a:off x="0" y="0"/>
          <a:ext cx="0" cy="0"/>
          <a:chOff x="0" y="0"/>
          <a:chExt cx="0" cy="0"/>
        </a:xfrm>
      </p:grpSpPr>
      <p:sp>
        <p:nvSpPr>
          <p:cNvPr id="366" name="Google Shape;366;p73"/>
          <p:cNvSpPr txBox="1">
            <a:spLocks noGrp="1"/>
          </p:cNvSpPr>
          <p:nvPr>
            <p:ph type="title"/>
          </p:nvPr>
        </p:nvSpPr>
        <p:spPr>
          <a:xfrm>
            <a:off x="495300" y="646177"/>
            <a:ext cx="11112600" cy="292500"/>
          </a:xfrm>
          <a:prstGeom prst="rect">
            <a:avLst/>
          </a:prstGeom>
          <a:noFill/>
          <a:ln>
            <a:noFill/>
          </a:ln>
        </p:spPr>
        <p:txBody>
          <a:bodyPr spcFirstLastPara="1" wrap="square" lIns="0" tIns="0" rIns="0" bIns="0" anchor="ctr" anchorCtr="0">
            <a:noAutofit/>
          </a:bodyPr>
          <a:lstStyle>
            <a:lvl1pPr lvl="0" algn="l" rtl="0">
              <a:lnSpc>
                <a:spcPct val="133347"/>
              </a:lnSpc>
              <a:spcBef>
                <a:spcPts val="0"/>
              </a:spcBef>
              <a:spcAft>
                <a:spcPts val="0"/>
              </a:spcAft>
              <a:buClr>
                <a:schemeClr val="accent6"/>
              </a:buClr>
              <a:buSzPts val="2300"/>
              <a:buFont typeface="Arial"/>
              <a:buNone/>
              <a:defRPr sz="23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7" name="Google Shape;367;p73"/>
          <p:cNvSpPr txBox="1">
            <a:spLocks noGrp="1"/>
          </p:cNvSpPr>
          <p:nvPr>
            <p:ph type="body" idx="1"/>
          </p:nvPr>
        </p:nvSpPr>
        <p:spPr>
          <a:xfrm>
            <a:off x="495299" y="1052688"/>
            <a:ext cx="11112600" cy="285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100"/>
              <a:buNone/>
              <a:defRPr sz="1100" b="1" i="1">
                <a:solidFill>
                  <a:schemeClr val="accent2"/>
                </a:solidFill>
              </a:defRPr>
            </a:lvl1pPr>
            <a:lvl2pPr marL="914400" lvl="1" indent="-342900" algn="l" rtl="0">
              <a:lnSpc>
                <a:spcPct val="100000"/>
              </a:lnSpc>
              <a:spcBef>
                <a:spcPts val="800"/>
              </a:spcBef>
              <a:spcAft>
                <a:spcPts val="0"/>
              </a:spcAft>
              <a:buSzPts val="1800"/>
              <a:buChar char="▪"/>
              <a:defRPr/>
            </a:lvl2pPr>
            <a:lvl3pPr marL="1371600" lvl="2" indent="-342900" algn="l" rtl="0">
              <a:lnSpc>
                <a:spcPct val="100000"/>
              </a:lnSpc>
              <a:spcBef>
                <a:spcPts val="800"/>
              </a:spcBef>
              <a:spcAft>
                <a:spcPts val="0"/>
              </a:spcAft>
              <a:buSzPts val="1800"/>
              <a:buChar char="•"/>
              <a:defRPr/>
            </a:lvl3pPr>
            <a:lvl4pPr marL="1828800" lvl="3" indent="-342900" algn="l" rtl="0">
              <a:lnSpc>
                <a:spcPct val="100000"/>
              </a:lnSpc>
              <a:spcBef>
                <a:spcPts val="800"/>
              </a:spcBef>
              <a:spcAft>
                <a:spcPts val="0"/>
              </a:spcAft>
              <a:buSzPts val="1800"/>
              <a:buChar char="-"/>
              <a:defRPr/>
            </a:lvl4pPr>
            <a:lvl5pPr marL="2286000" lvl="4" indent="-342900" algn="l" rtl="0">
              <a:lnSpc>
                <a:spcPct val="100000"/>
              </a:lnSpc>
              <a:spcBef>
                <a:spcPts val="800"/>
              </a:spcBef>
              <a:spcAft>
                <a:spcPts val="0"/>
              </a:spcAft>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368" name="Google Shape;368;p73"/>
          <p:cNvSpPr txBox="1">
            <a:spLocks noGrp="1"/>
          </p:cNvSpPr>
          <p:nvPr>
            <p:ph type="body" idx="2"/>
          </p:nvPr>
        </p:nvSpPr>
        <p:spPr>
          <a:xfrm>
            <a:off x="495299" y="6265718"/>
            <a:ext cx="11112600" cy="197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700"/>
              <a:buNone/>
              <a:defRPr sz="700" i="1">
                <a:solidFill>
                  <a:srgbClr val="585045"/>
                </a:solidFill>
              </a:defRPr>
            </a:lvl1pPr>
            <a:lvl2pPr marL="914400" lvl="1" indent="-342900" algn="l" rtl="0">
              <a:lnSpc>
                <a:spcPct val="100000"/>
              </a:lnSpc>
              <a:spcBef>
                <a:spcPts val="800"/>
              </a:spcBef>
              <a:spcAft>
                <a:spcPts val="0"/>
              </a:spcAft>
              <a:buSzPts val="1800"/>
              <a:buChar char="▪"/>
              <a:defRPr/>
            </a:lvl2pPr>
            <a:lvl3pPr marL="1371600" lvl="2" indent="-342900" algn="l" rtl="0">
              <a:lnSpc>
                <a:spcPct val="100000"/>
              </a:lnSpc>
              <a:spcBef>
                <a:spcPts val="800"/>
              </a:spcBef>
              <a:spcAft>
                <a:spcPts val="0"/>
              </a:spcAft>
              <a:buSzPts val="1800"/>
              <a:buChar char="•"/>
              <a:defRPr/>
            </a:lvl3pPr>
            <a:lvl4pPr marL="1828800" lvl="3" indent="-342900" algn="l" rtl="0">
              <a:lnSpc>
                <a:spcPct val="100000"/>
              </a:lnSpc>
              <a:spcBef>
                <a:spcPts val="800"/>
              </a:spcBef>
              <a:spcAft>
                <a:spcPts val="0"/>
              </a:spcAft>
              <a:buSzPts val="1800"/>
              <a:buChar char="-"/>
              <a:defRPr/>
            </a:lvl4pPr>
            <a:lvl5pPr marL="2286000" lvl="4" indent="-342900" algn="l" rtl="0">
              <a:lnSpc>
                <a:spcPct val="100000"/>
              </a:lnSpc>
              <a:spcBef>
                <a:spcPts val="800"/>
              </a:spcBef>
              <a:spcAft>
                <a:spcPts val="0"/>
              </a:spcAft>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369" name="Google Shape;369;p73"/>
          <p:cNvSpPr txBox="1">
            <a:spLocks noGrp="1"/>
          </p:cNvSpPr>
          <p:nvPr>
            <p:ph type="sldNum" idx="12"/>
          </p:nvPr>
        </p:nvSpPr>
        <p:spPr>
          <a:xfrm>
            <a:off x="11048104" y="6524509"/>
            <a:ext cx="549300" cy="210300"/>
          </a:xfrm>
          <a:prstGeom prst="rect">
            <a:avLst/>
          </a:prstGeom>
          <a:noFill/>
          <a:ln>
            <a:noFill/>
          </a:ln>
        </p:spPr>
        <p:txBody>
          <a:bodyPr spcFirstLastPara="1" wrap="square" lIns="0" tIns="45700" rIns="0" bIns="45700"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0" name="Google Shape;370;p73"/>
          <p:cNvSpPr txBox="1">
            <a:spLocks noGrp="1"/>
          </p:cNvSpPr>
          <p:nvPr>
            <p:ph type="ftr" idx="11"/>
          </p:nvPr>
        </p:nvSpPr>
        <p:spPr>
          <a:xfrm>
            <a:off x="7162585" y="6524509"/>
            <a:ext cx="4114800" cy="210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1" name="Google Shape;371;p73"/>
          <p:cNvSpPr txBox="1">
            <a:spLocks noGrp="1"/>
          </p:cNvSpPr>
          <p:nvPr>
            <p:ph type="dt" idx="10"/>
          </p:nvPr>
        </p:nvSpPr>
        <p:spPr>
          <a:xfrm>
            <a:off x="1122665" y="6524509"/>
            <a:ext cx="1143000" cy="2103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984">
          <p15:clr>
            <a:srgbClr val="FBAE40"/>
          </p15:clr>
        </p15:guide>
        <p15:guide id="2" pos="312">
          <p15:clr>
            <a:srgbClr val="FBAE40"/>
          </p15:clr>
        </p15:guide>
        <p15:guide id="3" orient="horz" pos="3883">
          <p15:clr>
            <a:srgbClr val="FBAE40"/>
          </p15:clr>
        </p15:guide>
        <p15:guide id="4" orient="horz" pos="752">
          <p15:clr>
            <a:srgbClr val="FBAE40"/>
          </p15:clr>
        </p15:guide>
        <p15:guide id="5" pos="731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372"/>
        <p:cNvGrpSpPr/>
        <p:nvPr/>
      </p:nvGrpSpPr>
      <p:grpSpPr>
        <a:xfrm>
          <a:off x="0" y="0"/>
          <a:ext cx="0" cy="0"/>
          <a:chOff x="0" y="0"/>
          <a:chExt cx="0" cy="0"/>
        </a:xfrm>
      </p:grpSpPr>
      <p:sp>
        <p:nvSpPr>
          <p:cNvPr id="373" name="Google Shape;373;p74"/>
          <p:cNvSpPr txBox="1">
            <a:spLocks noGrp="1"/>
          </p:cNvSpPr>
          <p:nvPr>
            <p:ph type="title"/>
          </p:nvPr>
        </p:nvSpPr>
        <p:spPr>
          <a:xfrm>
            <a:off x="462875" y="365125"/>
            <a:ext cx="108909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4" name="Google Shape;374;p74"/>
          <p:cNvSpPr txBox="1">
            <a:spLocks noGrp="1"/>
          </p:cNvSpPr>
          <p:nvPr>
            <p:ph type="body" idx="1"/>
          </p:nvPr>
        </p:nvSpPr>
        <p:spPr>
          <a:xfrm>
            <a:off x="462875" y="1822875"/>
            <a:ext cx="105156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dk1"/>
              </a:buClr>
              <a:buSzPts val="2000"/>
              <a:buFont typeface="Montserrat"/>
              <a:buChar char="•"/>
              <a:defRPr sz="2000">
                <a:latin typeface="Montserrat"/>
                <a:ea typeface="Montserrat"/>
                <a:cs typeface="Montserrat"/>
                <a:sym typeface="Montserrat"/>
              </a:defRPr>
            </a:lvl1pPr>
            <a:lvl2pPr marL="914400" lvl="1" indent="-342900" algn="l" rtl="0">
              <a:lnSpc>
                <a:spcPct val="90000"/>
              </a:lnSpc>
              <a:spcBef>
                <a:spcPts val="500"/>
              </a:spcBef>
              <a:spcAft>
                <a:spcPts val="0"/>
              </a:spcAft>
              <a:buClr>
                <a:schemeClr val="dk1"/>
              </a:buClr>
              <a:buSzPts val="1800"/>
              <a:buFont typeface="Montserrat"/>
              <a:buChar char="•"/>
              <a:defRPr sz="1800">
                <a:latin typeface="Montserrat"/>
                <a:ea typeface="Montserrat"/>
                <a:cs typeface="Montserrat"/>
                <a:sym typeface="Montserrat"/>
              </a:defRPr>
            </a:lvl2pPr>
            <a:lvl3pPr marL="1371600" lvl="2" indent="-330200" algn="l" rtl="0">
              <a:lnSpc>
                <a:spcPct val="90000"/>
              </a:lnSpc>
              <a:spcBef>
                <a:spcPts val="500"/>
              </a:spcBef>
              <a:spcAft>
                <a:spcPts val="0"/>
              </a:spcAft>
              <a:buClr>
                <a:schemeClr val="dk1"/>
              </a:buClr>
              <a:buSzPts val="1600"/>
              <a:buFont typeface="Montserrat"/>
              <a:buChar char="•"/>
              <a:defRPr sz="1600">
                <a:latin typeface="Montserrat"/>
                <a:ea typeface="Montserrat"/>
                <a:cs typeface="Montserrat"/>
                <a:sym typeface="Montserrat"/>
              </a:defRPr>
            </a:lvl3pPr>
            <a:lvl4pPr marL="1828800" lvl="3" indent="-317500" algn="l" rtl="0">
              <a:lnSpc>
                <a:spcPct val="90000"/>
              </a:lnSpc>
              <a:spcBef>
                <a:spcPts val="500"/>
              </a:spcBef>
              <a:spcAft>
                <a:spcPts val="0"/>
              </a:spcAft>
              <a:buClr>
                <a:schemeClr val="dk1"/>
              </a:buClr>
              <a:buSzPts val="1400"/>
              <a:buFont typeface="Montserrat"/>
              <a:buChar char="•"/>
              <a:defRPr sz="1400">
                <a:latin typeface="Montserrat"/>
                <a:ea typeface="Montserrat"/>
                <a:cs typeface="Montserrat"/>
                <a:sym typeface="Montserrat"/>
              </a:defRPr>
            </a:lvl4pPr>
            <a:lvl5pPr marL="2286000" lvl="4" indent="-304800" algn="l" rtl="0">
              <a:lnSpc>
                <a:spcPct val="90000"/>
              </a:lnSpc>
              <a:spcBef>
                <a:spcPts val="500"/>
              </a:spcBef>
              <a:spcAft>
                <a:spcPts val="0"/>
              </a:spcAft>
              <a:buClr>
                <a:schemeClr val="dk1"/>
              </a:buClr>
              <a:buSzPts val="1200"/>
              <a:buFont typeface="Montserrat"/>
              <a:buChar char="•"/>
              <a:defRPr sz="1200">
                <a:latin typeface="Montserrat"/>
                <a:ea typeface="Montserrat"/>
                <a:cs typeface="Montserrat"/>
                <a:sym typeface="Montserrat"/>
              </a:defRPr>
            </a:lvl5pPr>
            <a:lvl6pPr marL="2743200" lvl="5" indent="-342900" algn="l" rtl="0">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6pPr>
            <a:lvl7pPr marL="3200400" lvl="6" indent="-342900" algn="l" rtl="0">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5" name="Google Shape;375;p74"/>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76" name="Google Shape;376;p74"/>
          <p:cNvPicPr preferRelativeResize="0"/>
          <p:nvPr/>
        </p:nvPicPr>
        <p:blipFill rotWithShape="1">
          <a:blip r:embed="rId2">
            <a:alphaModFix/>
          </a:blip>
          <a:srcRect t="932" b="932"/>
          <a:stretch/>
        </p:blipFill>
        <p:spPr>
          <a:xfrm>
            <a:off x="209682" y="6306275"/>
            <a:ext cx="1690372" cy="3731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_Two Content">
  <p:cSld name="1_Two Content">
    <p:bg>
      <p:bgPr>
        <a:solidFill>
          <a:schemeClr val="lt1"/>
        </a:solidFill>
        <a:effectLst/>
      </p:bgPr>
    </p:bg>
    <p:spTree>
      <p:nvGrpSpPr>
        <p:cNvPr id="1" name="Shape 41"/>
        <p:cNvGrpSpPr/>
        <p:nvPr/>
      </p:nvGrpSpPr>
      <p:grpSpPr>
        <a:xfrm>
          <a:off x="0" y="0"/>
          <a:ext cx="0" cy="0"/>
          <a:chOff x="0" y="0"/>
          <a:chExt cx="0" cy="0"/>
        </a:xfrm>
      </p:grpSpPr>
      <p:sp>
        <p:nvSpPr>
          <p:cNvPr id="42" name="Google Shape;42;p8"/>
          <p:cNvSpPr/>
          <p:nvPr/>
        </p:nvSpPr>
        <p:spPr>
          <a:xfrm>
            <a:off x="15" y="0"/>
            <a:ext cx="4219448" cy="6483096"/>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43" name="Google Shape;43;p8"/>
          <p:cNvSpPr/>
          <p:nvPr/>
        </p:nvSpPr>
        <p:spPr>
          <a:xfrm>
            <a:off x="-1014" y="6483095"/>
            <a:ext cx="12194540" cy="375920"/>
          </a:xfrm>
          <a:custGeom>
            <a:avLst/>
            <a:gdLst/>
            <a:ahLst/>
            <a:cxnLst/>
            <a:rect l="l" t="t" r="r" b="b"/>
            <a:pathLst>
              <a:path w="9145905" h="281939" extrusionOk="0">
                <a:moveTo>
                  <a:pt x="0" y="281939"/>
                </a:moveTo>
                <a:lnTo>
                  <a:pt x="9145524" y="281939"/>
                </a:lnTo>
                <a:lnTo>
                  <a:pt x="9145524" y="0"/>
                </a:lnTo>
                <a:lnTo>
                  <a:pt x="0" y="0"/>
                </a:lnTo>
                <a:lnTo>
                  <a:pt x="0" y="281939"/>
                </a:lnTo>
                <a:close/>
              </a:path>
            </a:pathLst>
          </a:custGeom>
          <a:solidFill>
            <a:srgbClr val="4286A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44" name="Google Shape;44;p8"/>
          <p:cNvSpPr txBox="1">
            <a:spLocks noGrp="1"/>
          </p:cNvSpPr>
          <p:nvPr>
            <p:ph type="title"/>
          </p:nvPr>
        </p:nvSpPr>
        <p:spPr>
          <a:xfrm>
            <a:off x="453025" y="365125"/>
            <a:ext cx="10900800" cy="13257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4400"/>
              <a:buNone/>
              <a:defRPr sz="3200" b="1" i="0">
                <a:solidFill>
                  <a:srgbClr val="21356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
          <p:cNvSpPr txBox="1">
            <a:spLocks noGrp="1"/>
          </p:cNvSpPr>
          <p:nvPr>
            <p:ph type="body" idx="1"/>
          </p:nvPr>
        </p:nvSpPr>
        <p:spPr>
          <a:xfrm>
            <a:off x="609600" y="1577340"/>
            <a:ext cx="5303520" cy="516039"/>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6" name="Google Shape;46;p8"/>
          <p:cNvSpPr txBox="1">
            <a:spLocks noGrp="1"/>
          </p:cNvSpPr>
          <p:nvPr>
            <p:ph type="body" idx="2"/>
          </p:nvPr>
        </p:nvSpPr>
        <p:spPr>
          <a:xfrm>
            <a:off x="6278880" y="1577340"/>
            <a:ext cx="5303520" cy="516039"/>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7" name="Google Shape;47;p8"/>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8" name="Google Shape;48;p8"/>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9" name="Google Shape;49;p8"/>
          <p:cNvSpPr txBox="1">
            <a:spLocks noGrp="1"/>
          </p:cNvSpPr>
          <p:nvPr>
            <p:ph type="sldNum" idx="12"/>
          </p:nvPr>
        </p:nvSpPr>
        <p:spPr>
          <a:xfrm>
            <a:off x="9097488" y="6356350"/>
            <a:ext cx="2743200" cy="365100"/>
          </a:xfrm>
          <a:prstGeom prst="rect">
            <a:avLst/>
          </a:prstGeom>
          <a:noFill/>
          <a:ln>
            <a:noFill/>
          </a:ln>
        </p:spPr>
        <p:txBody>
          <a:bodyPr spcFirstLastPara="1" wrap="square" lIns="0" tIns="0" rIns="0" bIns="0" anchor="ctr" anchorCtr="0">
            <a:noAutofit/>
          </a:bodyPr>
          <a:lstStyle>
            <a:lvl1pPr marL="16933" marR="0" lvl="0"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1pPr>
            <a:lvl2pPr marL="16933" marR="0" lvl="1"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2pPr>
            <a:lvl3pPr marL="16933" marR="0" lvl="2"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3pPr>
            <a:lvl4pPr marL="16933" marR="0" lvl="3"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4pPr>
            <a:lvl5pPr marL="16933" marR="0" lvl="4"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5pPr>
            <a:lvl6pPr marL="16933" marR="0" lvl="5"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6pPr>
            <a:lvl7pPr marL="16933" marR="0" lvl="6"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7pPr>
            <a:lvl8pPr marL="16933" marR="0" lvl="7"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8pPr>
            <a:lvl9pPr marL="16933" marR="0" lvl="8" indent="0" algn="r">
              <a:lnSpc>
                <a:spcPct val="106083"/>
              </a:lnSpc>
              <a:spcBef>
                <a:spcPts val="0"/>
              </a:spcBef>
              <a:spcAft>
                <a:spcPts val="0"/>
              </a:spcAft>
              <a:buClr>
                <a:srgbClr val="000000"/>
              </a:buClr>
              <a:buSzPts val="1200"/>
              <a:buFont typeface="Arial"/>
              <a:buNone/>
              <a:defRPr sz="1200" b="0" i="0" u="none" strike="noStrike" cap="none">
                <a:solidFill>
                  <a:srgbClr val="C4DBE8"/>
                </a:solidFill>
                <a:latin typeface="Arial"/>
                <a:ea typeface="Arial"/>
                <a:cs typeface="Arial"/>
                <a:sym typeface="Arial"/>
              </a:defRPr>
            </a:lvl9pPr>
          </a:lstStyle>
          <a:p>
            <a:pPr marL="16933" lvl="0" indent="0" algn="r" rtl="0">
              <a:spcBef>
                <a:spcPts val="0"/>
              </a:spcBef>
              <a:spcAft>
                <a:spcPts val="0"/>
              </a:spcAft>
              <a:buNone/>
            </a:pPr>
            <a:r>
              <a:rPr lang="en-US"/>
              <a:t>— </a:t>
            </a:r>
            <a:fld id="{00000000-1234-1234-1234-123412341234}" type="slidenum">
              <a:rPr lang="en-US">
                <a:solidFill>
                  <a:srgbClr val="FFFFFF"/>
                </a:solidFill>
              </a:rPr>
              <a:t>‹#›</a:t>
            </a:fld>
            <a:r>
              <a:rPr lang="en-US">
                <a:solidFill>
                  <a:srgbClr val="FFFFFF"/>
                </a:solidFill>
              </a:rPr>
              <a:t> </a:t>
            </a:r>
            <a:r>
              <a:rPr lang="en-US"/>
              <a:t>—</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Full bleed photo">
  <p:cSld name="Full bleed photo">
    <p:spTree>
      <p:nvGrpSpPr>
        <p:cNvPr id="1" name="Shape 381"/>
        <p:cNvGrpSpPr/>
        <p:nvPr/>
      </p:nvGrpSpPr>
      <p:grpSpPr>
        <a:xfrm>
          <a:off x="0" y="0"/>
          <a:ext cx="0" cy="0"/>
          <a:chOff x="0" y="0"/>
          <a:chExt cx="0" cy="0"/>
        </a:xfrm>
      </p:grpSpPr>
      <p:sp>
        <p:nvSpPr>
          <p:cNvPr id="382" name="Google Shape;382;p76"/>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3"/>
        <p:cNvGrpSpPr/>
        <p:nvPr/>
      </p:nvGrpSpPr>
      <p:grpSpPr>
        <a:xfrm>
          <a:off x="0" y="0"/>
          <a:ext cx="0" cy="0"/>
          <a:chOff x="0" y="0"/>
          <a:chExt cx="0" cy="0"/>
        </a:xfrm>
      </p:grpSpPr>
      <p:sp>
        <p:nvSpPr>
          <p:cNvPr id="384" name="Google Shape;384;p77"/>
          <p:cNvSpPr txBox="1">
            <a:spLocks noGrp="1"/>
          </p:cNvSpPr>
          <p:nvPr>
            <p:ph type="title"/>
          </p:nvPr>
        </p:nvSpPr>
        <p:spPr>
          <a:xfrm>
            <a:off x="462875" y="365125"/>
            <a:ext cx="108909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5" name="Google Shape;385;p77"/>
          <p:cNvSpPr txBox="1">
            <a:spLocks noGrp="1"/>
          </p:cNvSpPr>
          <p:nvPr>
            <p:ph type="body" idx="1"/>
          </p:nvPr>
        </p:nvSpPr>
        <p:spPr>
          <a:xfrm>
            <a:off x="462875" y="1822875"/>
            <a:ext cx="105156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1000"/>
              </a:spcBef>
              <a:spcAft>
                <a:spcPts val="0"/>
              </a:spcAft>
              <a:buClr>
                <a:schemeClr val="dk1"/>
              </a:buClr>
              <a:buSzPts val="2000"/>
              <a:buFont typeface="Montserrat"/>
              <a:buChar char="•"/>
              <a:defRPr sz="2000">
                <a:latin typeface="Montserrat"/>
                <a:ea typeface="Montserrat"/>
                <a:cs typeface="Montserrat"/>
                <a:sym typeface="Montserrat"/>
              </a:defRPr>
            </a:lvl1pPr>
            <a:lvl2pPr marL="914400" lvl="1" indent="-336550" algn="l" rtl="0">
              <a:lnSpc>
                <a:spcPct val="100000"/>
              </a:lnSpc>
              <a:spcBef>
                <a:spcPts val="500"/>
              </a:spcBef>
              <a:spcAft>
                <a:spcPts val="0"/>
              </a:spcAft>
              <a:buClr>
                <a:schemeClr val="dk1"/>
              </a:buClr>
              <a:buSzPts val="1700"/>
              <a:buFont typeface="Montserrat"/>
              <a:buChar char="•"/>
              <a:defRPr sz="1700">
                <a:latin typeface="Montserrat"/>
                <a:ea typeface="Montserrat"/>
                <a:cs typeface="Montserrat"/>
                <a:sym typeface="Montserrat"/>
              </a:defRPr>
            </a:lvl2pPr>
            <a:lvl3pPr marL="1371600" lvl="2" indent="-342900" algn="l" rtl="0">
              <a:lnSpc>
                <a:spcPct val="100000"/>
              </a:lnSpc>
              <a:spcBef>
                <a:spcPts val="500"/>
              </a:spcBef>
              <a:spcAft>
                <a:spcPts val="0"/>
              </a:spcAft>
              <a:buClr>
                <a:schemeClr val="dk1"/>
              </a:buClr>
              <a:buSzPts val="1800"/>
              <a:buChar char="•"/>
              <a:defRPr sz="1800"/>
            </a:lvl3pPr>
            <a:lvl4pPr marL="1828800" lvl="3" indent="-330200" algn="l" rtl="0">
              <a:lnSpc>
                <a:spcPct val="100000"/>
              </a:lnSpc>
              <a:spcBef>
                <a:spcPts val="500"/>
              </a:spcBef>
              <a:spcAft>
                <a:spcPts val="0"/>
              </a:spcAft>
              <a:buClr>
                <a:schemeClr val="dk1"/>
              </a:buClr>
              <a:buSzPts val="1600"/>
              <a:buChar char="•"/>
              <a:defRPr sz="1600"/>
            </a:lvl4pPr>
            <a:lvl5pPr marL="2286000" lvl="4" indent="-330200" algn="l" rtl="0">
              <a:lnSpc>
                <a:spcPct val="100000"/>
              </a:lnSpc>
              <a:spcBef>
                <a:spcPts val="500"/>
              </a:spcBef>
              <a:spcAft>
                <a:spcPts val="0"/>
              </a:spcAft>
              <a:buClr>
                <a:schemeClr val="dk1"/>
              </a:buClr>
              <a:buSzPts val="1600"/>
              <a:buChar char="•"/>
              <a:defRPr sz="1600"/>
            </a:lvl5pPr>
            <a:lvl6pPr marL="2743200" lvl="5" indent="-342900" algn="l" rtl="0">
              <a:lnSpc>
                <a:spcPct val="100000"/>
              </a:lnSpc>
              <a:spcBef>
                <a:spcPts val="500"/>
              </a:spcBef>
              <a:spcAft>
                <a:spcPts val="0"/>
              </a:spcAft>
              <a:buClr>
                <a:schemeClr val="dk1"/>
              </a:buClr>
              <a:buSzPts val="1800"/>
              <a:buChar char="•"/>
              <a:defRPr/>
            </a:lvl6pPr>
            <a:lvl7pPr marL="3200400" lvl="6" indent="-342900" algn="l" rtl="0">
              <a:lnSpc>
                <a:spcPct val="100000"/>
              </a:lnSpc>
              <a:spcBef>
                <a:spcPts val="500"/>
              </a:spcBef>
              <a:spcAft>
                <a:spcPts val="0"/>
              </a:spcAft>
              <a:buClr>
                <a:schemeClr val="dk1"/>
              </a:buClr>
              <a:buSzPts val="1800"/>
              <a:buChar char="•"/>
              <a:defRPr/>
            </a:lvl7pPr>
            <a:lvl8pPr marL="3657600" lvl="7" indent="-342900" algn="l" rtl="0">
              <a:lnSpc>
                <a:spcPct val="100000"/>
              </a:lnSpc>
              <a:spcBef>
                <a:spcPts val="500"/>
              </a:spcBef>
              <a:spcAft>
                <a:spcPts val="0"/>
              </a:spcAft>
              <a:buClr>
                <a:schemeClr val="dk1"/>
              </a:buClr>
              <a:buSzPts val="1800"/>
              <a:buChar char="•"/>
              <a:defRPr/>
            </a:lvl8pPr>
            <a:lvl9pPr marL="4114800" lvl="8" indent="-342900" algn="l" rtl="0">
              <a:lnSpc>
                <a:spcPct val="100000"/>
              </a:lnSpc>
              <a:spcBef>
                <a:spcPts val="500"/>
              </a:spcBef>
              <a:spcAft>
                <a:spcPts val="0"/>
              </a:spcAft>
              <a:buClr>
                <a:schemeClr val="dk1"/>
              </a:buClr>
              <a:buSzPts val="1800"/>
              <a:buChar char="•"/>
              <a:defRPr/>
            </a:lvl9pPr>
          </a:lstStyle>
          <a:p>
            <a:endParaRPr/>
          </a:p>
        </p:txBody>
      </p:sp>
      <p:sp>
        <p:nvSpPr>
          <p:cNvPr id="386" name="Google Shape;386;p77"/>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87" name="Google Shape;387;p77" descr="A screenshot of a cell phone&#10;&#10;Description automatically generated"/>
          <p:cNvPicPr preferRelativeResize="0"/>
          <p:nvPr/>
        </p:nvPicPr>
        <p:blipFill rotWithShape="1">
          <a:blip r:embed="rId2">
            <a:alphaModFix/>
          </a:blip>
          <a:srcRect/>
          <a:stretch/>
        </p:blipFill>
        <p:spPr>
          <a:xfrm>
            <a:off x="209682" y="6306275"/>
            <a:ext cx="1690372" cy="3731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388"/>
        <p:cNvGrpSpPr/>
        <p:nvPr/>
      </p:nvGrpSpPr>
      <p:grpSpPr>
        <a:xfrm>
          <a:off x="0" y="0"/>
          <a:ext cx="0" cy="0"/>
          <a:chOff x="0" y="0"/>
          <a:chExt cx="0" cy="0"/>
        </a:xfrm>
      </p:grpSpPr>
      <p:sp>
        <p:nvSpPr>
          <p:cNvPr id="389" name="Google Shape;389;p78"/>
          <p:cNvSpPr txBox="1">
            <a:spLocks noGrp="1"/>
          </p:cNvSpPr>
          <p:nvPr>
            <p:ph type="title"/>
          </p:nvPr>
        </p:nvSpPr>
        <p:spPr>
          <a:xfrm>
            <a:off x="462875" y="365125"/>
            <a:ext cx="108909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2"/>
              </a:buClr>
              <a:buSzPts val="4400"/>
              <a:buFont typeface="Montserrat Alternates"/>
              <a:buNone/>
              <a:defRPr sz="4400" b="0" i="0">
                <a:latin typeface="Montserrat Alternates"/>
                <a:ea typeface="Montserrat Alternates"/>
                <a:cs typeface="Montserrat Alternates"/>
                <a:sym typeface="Montserrat Alternate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0" name="Google Shape;390;p78"/>
          <p:cNvSpPr txBox="1">
            <a:spLocks noGrp="1"/>
          </p:cNvSpPr>
          <p:nvPr>
            <p:ph type="body" idx="1"/>
          </p:nvPr>
        </p:nvSpPr>
        <p:spPr>
          <a:xfrm>
            <a:off x="462875" y="1822875"/>
            <a:ext cx="105156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dk1"/>
              </a:buClr>
              <a:buSzPts val="2000"/>
              <a:buFont typeface="Montserrat"/>
              <a:buChar char="•"/>
              <a:defRPr sz="2000">
                <a:latin typeface="Montserrat"/>
                <a:ea typeface="Montserrat"/>
                <a:cs typeface="Montserrat"/>
                <a:sym typeface="Montserrat"/>
              </a:defRPr>
            </a:lvl1pPr>
            <a:lvl2pPr marL="914400" lvl="1" indent="-342900" algn="l" rtl="0">
              <a:lnSpc>
                <a:spcPct val="90000"/>
              </a:lnSpc>
              <a:spcBef>
                <a:spcPts val="500"/>
              </a:spcBef>
              <a:spcAft>
                <a:spcPts val="0"/>
              </a:spcAft>
              <a:buClr>
                <a:schemeClr val="dk1"/>
              </a:buClr>
              <a:buSzPts val="1800"/>
              <a:buFont typeface="Montserrat"/>
              <a:buChar char="•"/>
              <a:defRPr sz="1800">
                <a:latin typeface="Montserrat"/>
                <a:ea typeface="Montserrat"/>
                <a:cs typeface="Montserrat"/>
                <a:sym typeface="Montserrat"/>
              </a:defRPr>
            </a:lvl2pPr>
            <a:lvl3pPr marL="1371600" lvl="2" indent="-330200" algn="l" rtl="0">
              <a:lnSpc>
                <a:spcPct val="90000"/>
              </a:lnSpc>
              <a:spcBef>
                <a:spcPts val="500"/>
              </a:spcBef>
              <a:spcAft>
                <a:spcPts val="0"/>
              </a:spcAft>
              <a:buClr>
                <a:schemeClr val="dk1"/>
              </a:buClr>
              <a:buSzPts val="1600"/>
              <a:buFont typeface="Montserrat"/>
              <a:buChar char="•"/>
              <a:defRPr sz="1600">
                <a:latin typeface="Montserrat"/>
                <a:ea typeface="Montserrat"/>
                <a:cs typeface="Montserrat"/>
                <a:sym typeface="Montserrat"/>
              </a:defRPr>
            </a:lvl3pPr>
            <a:lvl4pPr marL="1828800" lvl="3" indent="-317500" algn="l" rtl="0">
              <a:lnSpc>
                <a:spcPct val="90000"/>
              </a:lnSpc>
              <a:spcBef>
                <a:spcPts val="500"/>
              </a:spcBef>
              <a:spcAft>
                <a:spcPts val="0"/>
              </a:spcAft>
              <a:buClr>
                <a:schemeClr val="dk1"/>
              </a:buClr>
              <a:buSzPts val="1400"/>
              <a:buFont typeface="Montserrat"/>
              <a:buChar char="•"/>
              <a:defRPr sz="1400">
                <a:latin typeface="Montserrat"/>
                <a:ea typeface="Montserrat"/>
                <a:cs typeface="Montserrat"/>
                <a:sym typeface="Montserrat"/>
              </a:defRPr>
            </a:lvl4pPr>
            <a:lvl5pPr marL="2286000" lvl="4" indent="-304800" algn="l" rtl="0">
              <a:lnSpc>
                <a:spcPct val="90000"/>
              </a:lnSpc>
              <a:spcBef>
                <a:spcPts val="500"/>
              </a:spcBef>
              <a:spcAft>
                <a:spcPts val="0"/>
              </a:spcAft>
              <a:buClr>
                <a:schemeClr val="dk1"/>
              </a:buClr>
              <a:buSzPts val="1200"/>
              <a:buFont typeface="Montserrat"/>
              <a:buChar char="•"/>
              <a:defRPr sz="1200">
                <a:latin typeface="Montserrat"/>
                <a:ea typeface="Montserrat"/>
                <a:cs typeface="Montserrat"/>
                <a:sym typeface="Montserrat"/>
              </a:defRPr>
            </a:lvl5pPr>
            <a:lvl6pPr marL="2743200" lvl="5" indent="-342900" algn="l" rtl="0">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6pPr>
            <a:lvl7pPr marL="3200400" lvl="6" indent="-342900" algn="l" rtl="0">
              <a:lnSpc>
                <a:spcPct val="90000"/>
              </a:lnSpc>
              <a:spcBef>
                <a:spcPts val="500"/>
              </a:spcBef>
              <a:spcAft>
                <a:spcPts val="0"/>
              </a:spcAft>
              <a:buClr>
                <a:schemeClr val="dk1"/>
              </a:buClr>
              <a:buSzPts val="1800"/>
              <a:buFont typeface="Montserrat"/>
              <a:buChar char="•"/>
              <a:defRPr>
                <a:latin typeface="Montserrat"/>
                <a:ea typeface="Montserrat"/>
                <a:cs typeface="Montserrat"/>
                <a:sym typeface="Montserrat"/>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1" name="Google Shape;391;p78"/>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92" name="Google Shape;392;p78"/>
          <p:cNvPicPr preferRelativeResize="0"/>
          <p:nvPr/>
        </p:nvPicPr>
        <p:blipFill rotWithShape="1">
          <a:blip r:embed="rId2">
            <a:alphaModFix/>
          </a:blip>
          <a:srcRect t="932" b="932"/>
          <a:stretch/>
        </p:blipFill>
        <p:spPr>
          <a:xfrm>
            <a:off x="209682" y="6306275"/>
            <a:ext cx="1690372" cy="3731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3 photo left, 2/3 content right">
  <p:cSld name="1/3 photo left, 2/3 content right">
    <p:spTree>
      <p:nvGrpSpPr>
        <p:cNvPr id="1" name="Shape 393"/>
        <p:cNvGrpSpPr/>
        <p:nvPr/>
      </p:nvGrpSpPr>
      <p:grpSpPr>
        <a:xfrm>
          <a:off x="0" y="0"/>
          <a:ext cx="0" cy="0"/>
          <a:chOff x="0" y="0"/>
          <a:chExt cx="0" cy="0"/>
        </a:xfrm>
      </p:grpSpPr>
      <p:sp>
        <p:nvSpPr>
          <p:cNvPr id="394" name="Google Shape;394;p79"/>
          <p:cNvSpPr txBox="1">
            <a:spLocks noGrp="1"/>
          </p:cNvSpPr>
          <p:nvPr>
            <p:ph type="title"/>
          </p:nvPr>
        </p:nvSpPr>
        <p:spPr>
          <a:xfrm>
            <a:off x="4595751" y="634963"/>
            <a:ext cx="7042200" cy="1321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2"/>
              </a:buClr>
              <a:buSzPts val="4000"/>
              <a:buFont typeface="Montserrat Alternates"/>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5" name="Google Shape;395;p79"/>
          <p:cNvSpPr>
            <a:spLocks noGrp="1"/>
          </p:cNvSpPr>
          <p:nvPr>
            <p:ph type="pic" idx="2"/>
          </p:nvPr>
        </p:nvSpPr>
        <p:spPr>
          <a:xfrm>
            <a:off x="1" y="0"/>
            <a:ext cx="41802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96" name="Google Shape;396;p79"/>
          <p:cNvSpPr txBox="1">
            <a:spLocks noGrp="1"/>
          </p:cNvSpPr>
          <p:nvPr>
            <p:ph type="body" idx="1"/>
          </p:nvPr>
        </p:nvSpPr>
        <p:spPr>
          <a:xfrm>
            <a:off x="4595751" y="2149434"/>
            <a:ext cx="7042200" cy="4014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Font typeface="Arial"/>
              <a:buChar char="•"/>
              <a:defRPr sz="18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97" name="Google Shape;397;p79"/>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FFFFFF"/>
        </a:solidFill>
        <a:effectLst/>
      </p:bgPr>
    </p:bg>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211669" y="209877"/>
            <a:ext cx="10083799" cy="615553"/>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SzPts val="4400"/>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body" idx="1"/>
          </p:nvPr>
        </p:nvSpPr>
        <p:spPr>
          <a:xfrm>
            <a:off x="220205" y="1670243"/>
            <a:ext cx="11762247" cy="4425941"/>
          </a:xfrm>
          <a:prstGeom prst="rect">
            <a:avLst/>
          </a:prstGeom>
          <a:noFill/>
          <a:ln>
            <a:noFill/>
          </a:ln>
        </p:spPr>
        <p:txBody>
          <a:bodyPr spcFirstLastPara="1" wrap="square" lIns="45700" tIns="91425" rIns="45700" bIns="91425"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3 photo left, 2/3 content right">
  <p:cSld name="1/3 photo left, 2/3 content right">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4595751" y="634963"/>
            <a:ext cx="7042200" cy="1321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000"/>
              <a:buFont typeface="Montserrat Alternates"/>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0"/>
          <p:cNvSpPr>
            <a:spLocks noGrp="1"/>
          </p:cNvSpPr>
          <p:nvPr>
            <p:ph type="pic" idx="2"/>
          </p:nvPr>
        </p:nvSpPr>
        <p:spPr>
          <a:xfrm>
            <a:off x="1" y="0"/>
            <a:ext cx="41802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Light"/>
                <a:ea typeface="Montserrat Light"/>
                <a:cs typeface="Montserrat Light"/>
                <a:sym typeface="Montserrat Ligh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Light"/>
                <a:ea typeface="Montserrat Light"/>
                <a:cs typeface="Montserrat Light"/>
                <a:sym typeface="Montserrat Ligh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Light"/>
                <a:ea typeface="Montserrat Light"/>
                <a:cs typeface="Montserrat Light"/>
                <a:sym typeface="Montserrat Ligh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Light"/>
                <a:ea typeface="Montserrat Light"/>
                <a:cs typeface="Montserrat Light"/>
                <a:sym typeface="Montserrat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6" name="Google Shape;56;p10"/>
          <p:cNvSpPr txBox="1">
            <a:spLocks noGrp="1"/>
          </p:cNvSpPr>
          <p:nvPr>
            <p:ph type="body" idx="1"/>
          </p:nvPr>
        </p:nvSpPr>
        <p:spPr>
          <a:xfrm>
            <a:off x="4595751" y="2149434"/>
            <a:ext cx="7042200" cy="4014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Font typeface="Arial"/>
              <a:buChar char="•"/>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10"/>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4.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5" Type="http://schemas.openxmlformats.org/officeDocument/2006/relationships/theme" Target="../theme/theme6.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3025" y="365125"/>
            <a:ext cx="109008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4400"/>
              <a:buFont typeface="Montserrat Alternates"/>
              <a:buNone/>
              <a:defRPr sz="4400" b="0" i="0" u="none" strike="noStrike" cap="none">
                <a:solidFill>
                  <a:schemeClr val="dk2"/>
                </a:solidFill>
                <a:latin typeface="Montserrat Alternates"/>
                <a:ea typeface="Montserrat Alternates"/>
                <a:cs typeface="Montserrat Alternates"/>
                <a:sym typeface="Montserrat Alternate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3000" y="1825625"/>
            <a:ext cx="109008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4400"/>
              <a:buFont typeface="Montserrat Alternates"/>
              <a:buNone/>
              <a:defRPr sz="4400" b="0" i="0" u="none" strike="noStrike" cap="none">
                <a:solidFill>
                  <a:schemeClr val="dk2"/>
                </a:solidFill>
                <a:latin typeface="Montserrat Alternates"/>
                <a:ea typeface="Montserrat Alternates"/>
                <a:cs typeface="Montserrat Alternates"/>
                <a:sym typeface="Montserrat Alternate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 name="Google Shape;85;p1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4"/>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87" name="Google Shape;87;p14" descr="A screenshot of a cell phone&#10;&#10;Description automatically generated"/>
          <p:cNvPicPr preferRelativeResize="0"/>
          <p:nvPr/>
        </p:nvPicPr>
        <p:blipFill rotWithShape="1">
          <a:blip r:embed="rId16">
            <a:alphaModFix/>
          </a:blip>
          <a:srcRect/>
          <a:stretch/>
        </p:blipFill>
        <p:spPr>
          <a:xfrm>
            <a:off x="209682" y="6306275"/>
            <a:ext cx="1690372" cy="3731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4400"/>
              <a:buFont typeface="Montserrat Alternates"/>
              <a:buNone/>
              <a:defRPr sz="4400" b="0" i="0" u="none" strike="noStrike" cap="none">
                <a:solidFill>
                  <a:schemeClr val="dk2"/>
                </a:solidFill>
                <a:latin typeface="Montserrat Alternates"/>
                <a:ea typeface="Montserrat Alternates"/>
                <a:cs typeface="Montserrat Alternates"/>
                <a:sym typeface="Montserrat Alternate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3" name="Google Shape;153;p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29"/>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155" name="Google Shape;155;p29" descr="A screenshot of a cell phone  Description automatically generated"/>
          <p:cNvPicPr preferRelativeResize="0"/>
          <p:nvPr/>
        </p:nvPicPr>
        <p:blipFill rotWithShape="1">
          <a:blip r:embed="rId16">
            <a:alphaModFix/>
          </a:blip>
          <a:srcRect/>
          <a:stretch/>
        </p:blipFill>
        <p:spPr>
          <a:xfrm>
            <a:off x="209682" y="6306275"/>
            <a:ext cx="1690372" cy="3731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44"/>
          <p:cNvSpPr txBox="1">
            <a:spLocks noGrp="1"/>
          </p:cNvSpPr>
          <p:nvPr>
            <p:ph type="title"/>
          </p:nvPr>
        </p:nvSpPr>
        <p:spPr>
          <a:xfrm>
            <a:off x="453025" y="365125"/>
            <a:ext cx="109008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4400"/>
              <a:buFont typeface="Montserrat Alternates"/>
              <a:buNone/>
              <a:defRPr sz="4400" b="0" i="0" u="none" strike="noStrike" cap="none">
                <a:solidFill>
                  <a:schemeClr val="dk2"/>
                </a:solidFill>
                <a:latin typeface="Montserrat Alternates"/>
                <a:ea typeface="Montserrat Alternates"/>
                <a:cs typeface="Montserrat Alternates"/>
                <a:sym typeface="Montserrat Alternate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1" name="Google Shape;221;p44"/>
          <p:cNvSpPr txBox="1">
            <a:spLocks noGrp="1"/>
          </p:cNvSpPr>
          <p:nvPr>
            <p:ph type="body" idx="1"/>
          </p:nvPr>
        </p:nvSpPr>
        <p:spPr>
          <a:xfrm>
            <a:off x="453000" y="1825625"/>
            <a:ext cx="109008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Google Shape;222;p44"/>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6" name="Google Shape;296;p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4400"/>
              <a:buFont typeface="Montserrat Alternates"/>
              <a:buNone/>
              <a:defRPr sz="4400" b="0" i="0" u="none" strike="noStrike" cap="none">
                <a:solidFill>
                  <a:schemeClr val="dk2"/>
                </a:solidFill>
                <a:latin typeface="Montserrat Alternates"/>
                <a:ea typeface="Montserrat Alternates"/>
                <a:cs typeface="Montserrat Alternates"/>
                <a:sym typeface="Montserrat Alternate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97" name="Google Shape;297;p5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8" name="Google Shape;298;p57"/>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Montserrat"/>
                <a:ea typeface="Montserrat"/>
                <a:cs typeface="Montserrat"/>
                <a:sym typeface="Montserrat"/>
              </a:defRPr>
            </a:lvl1pPr>
            <a:lvl2pPr marL="0" marR="0" lvl="1" indent="0" algn="r" rtl="0">
              <a:spcBef>
                <a:spcPts val="0"/>
              </a:spcBef>
              <a:buNone/>
              <a:defRPr sz="800" b="0" i="0" u="none" strike="noStrike" cap="none">
                <a:solidFill>
                  <a:srgbClr val="888888"/>
                </a:solidFill>
                <a:latin typeface="Montserrat"/>
                <a:ea typeface="Montserrat"/>
                <a:cs typeface="Montserrat"/>
                <a:sym typeface="Montserrat"/>
              </a:defRPr>
            </a:lvl2pPr>
            <a:lvl3pPr marL="0" marR="0" lvl="2" indent="0" algn="r" rtl="0">
              <a:spcBef>
                <a:spcPts val="0"/>
              </a:spcBef>
              <a:buNone/>
              <a:defRPr sz="800" b="0" i="0" u="none" strike="noStrike" cap="none">
                <a:solidFill>
                  <a:srgbClr val="888888"/>
                </a:solidFill>
                <a:latin typeface="Montserrat"/>
                <a:ea typeface="Montserrat"/>
                <a:cs typeface="Montserrat"/>
                <a:sym typeface="Montserrat"/>
              </a:defRPr>
            </a:lvl3pPr>
            <a:lvl4pPr marL="0" marR="0" lvl="3" indent="0" algn="r" rtl="0">
              <a:spcBef>
                <a:spcPts val="0"/>
              </a:spcBef>
              <a:buNone/>
              <a:defRPr sz="800" b="0" i="0" u="none" strike="noStrike" cap="none">
                <a:solidFill>
                  <a:srgbClr val="888888"/>
                </a:solidFill>
                <a:latin typeface="Montserrat"/>
                <a:ea typeface="Montserrat"/>
                <a:cs typeface="Montserrat"/>
                <a:sym typeface="Montserrat"/>
              </a:defRPr>
            </a:lvl4pPr>
            <a:lvl5pPr marL="0" marR="0" lvl="4" indent="0" algn="r" rtl="0">
              <a:spcBef>
                <a:spcPts val="0"/>
              </a:spcBef>
              <a:buNone/>
              <a:defRPr sz="800" b="0" i="0" u="none" strike="noStrike" cap="none">
                <a:solidFill>
                  <a:srgbClr val="888888"/>
                </a:solidFill>
                <a:latin typeface="Montserrat"/>
                <a:ea typeface="Montserrat"/>
                <a:cs typeface="Montserrat"/>
                <a:sym typeface="Montserrat"/>
              </a:defRPr>
            </a:lvl5pPr>
            <a:lvl6pPr marL="0" marR="0" lvl="5" indent="0" algn="r" rtl="0">
              <a:spcBef>
                <a:spcPts val="0"/>
              </a:spcBef>
              <a:buNone/>
              <a:defRPr sz="800" b="0" i="0" u="none" strike="noStrike" cap="none">
                <a:solidFill>
                  <a:srgbClr val="888888"/>
                </a:solidFill>
                <a:latin typeface="Montserrat"/>
                <a:ea typeface="Montserrat"/>
                <a:cs typeface="Montserrat"/>
                <a:sym typeface="Montserrat"/>
              </a:defRPr>
            </a:lvl6pPr>
            <a:lvl7pPr marL="0" marR="0" lvl="6" indent="0" algn="r" rtl="0">
              <a:spcBef>
                <a:spcPts val="0"/>
              </a:spcBef>
              <a:buNone/>
              <a:defRPr sz="800" b="0" i="0" u="none" strike="noStrike" cap="none">
                <a:solidFill>
                  <a:srgbClr val="888888"/>
                </a:solidFill>
                <a:latin typeface="Montserrat"/>
                <a:ea typeface="Montserrat"/>
                <a:cs typeface="Montserrat"/>
                <a:sym typeface="Montserrat"/>
              </a:defRPr>
            </a:lvl7pPr>
            <a:lvl8pPr marL="0" marR="0" lvl="7" indent="0" algn="r" rtl="0">
              <a:spcBef>
                <a:spcPts val="0"/>
              </a:spcBef>
              <a:buNone/>
              <a:defRPr sz="800" b="0" i="0" u="none" strike="noStrike" cap="none">
                <a:solidFill>
                  <a:srgbClr val="888888"/>
                </a:solidFill>
                <a:latin typeface="Montserrat"/>
                <a:ea typeface="Montserrat"/>
                <a:cs typeface="Montserrat"/>
                <a:sym typeface="Montserrat"/>
              </a:defRPr>
            </a:lvl8pPr>
            <a:lvl9pPr marL="0" marR="0" lvl="8" indent="0" algn="r" rtl="0">
              <a:spcBef>
                <a:spcPts val="0"/>
              </a:spcBef>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299" name="Google Shape;299;p57" descr="A screenshot of a cell phone&#10;&#10;Description automatically generated"/>
          <p:cNvPicPr preferRelativeResize="0"/>
          <p:nvPr/>
        </p:nvPicPr>
        <p:blipFill rotWithShape="1">
          <a:blip r:embed="rId19">
            <a:alphaModFix/>
          </a:blip>
          <a:srcRect/>
          <a:stretch/>
        </p:blipFill>
        <p:spPr>
          <a:xfrm>
            <a:off x="209682" y="6306275"/>
            <a:ext cx="1690372" cy="3731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7"/>
        <p:cNvGrpSpPr/>
        <p:nvPr/>
      </p:nvGrpSpPr>
      <p:grpSpPr>
        <a:xfrm>
          <a:off x="0" y="0"/>
          <a:ext cx="0" cy="0"/>
          <a:chOff x="0" y="0"/>
          <a:chExt cx="0" cy="0"/>
        </a:xfrm>
      </p:grpSpPr>
      <p:sp>
        <p:nvSpPr>
          <p:cNvPr id="378" name="Google Shape;378;p75"/>
          <p:cNvSpPr txBox="1">
            <a:spLocks noGrp="1"/>
          </p:cNvSpPr>
          <p:nvPr>
            <p:ph type="title"/>
          </p:nvPr>
        </p:nvSpPr>
        <p:spPr>
          <a:xfrm>
            <a:off x="453025" y="365125"/>
            <a:ext cx="109008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4400"/>
              <a:buFont typeface="Montserrat Alternates"/>
              <a:buNone/>
              <a:defRPr sz="4400" b="0" i="0" u="none" strike="noStrike" cap="none">
                <a:solidFill>
                  <a:schemeClr val="dk2"/>
                </a:solidFill>
                <a:latin typeface="Montserrat Alternates"/>
                <a:ea typeface="Montserrat Alternates"/>
                <a:cs typeface="Montserrat Alternates"/>
                <a:sym typeface="Montserrat Alternate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79" name="Google Shape;379;p75"/>
          <p:cNvSpPr txBox="1">
            <a:spLocks noGrp="1"/>
          </p:cNvSpPr>
          <p:nvPr>
            <p:ph type="body" idx="1"/>
          </p:nvPr>
        </p:nvSpPr>
        <p:spPr>
          <a:xfrm>
            <a:off x="453000" y="1825625"/>
            <a:ext cx="109008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0" name="Google Shape;380;p75"/>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Montserrat"/>
                <a:ea typeface="Montserrat"/>
                <a:cs typeface="Montserrat"/>
                <a:sym typeface="Montserrat"/>
              </a:defRPr>
            </a:lvl1pPr>
            <a:lvl2pPr marL="0" marR="0" lvl="1" indent="0" algn="r" rtl="0">
              <a:spcBef>
                <a:spcPts val="0"/>
              </a:spcBef>
              <a:buNone/>
              <a:defRPr sz="800" b="0" i="0" u="none" strike="noStrike" cap="none">
                <a:solidFill>
                  <a:srgbClr val="888888"/>
                </a:solidFill>
                <a:latin typeface="Montserrat"/>
                <a:ea typeface="Montserrat"/>
                <a:cs typeface="Montserrat"/>
                <a:sym typeface="Montserrat"/>
              </a:defRPr>
            </a:lvl2pPr>
            <a:lvl3pPr marL="0" marR="0" lvl="2" indent="0" algn="r" rtl="0">
              <a:spcBef>
                <a:spcPts val="0"/>
              </a:spcBef>
              <a:buNone/>
              <a:defRPr sz="800" b="0" i="0" u="none" strike="noStrike" cap="none">
                <a:solidFill>
                  <a:srgbClr val="888888"/>
                </a:solidFill>
                <a:latin typeface="Montserrat"/>
                <a:ea typeface="Montserrat"/>
                <a:cs typeface="Montserrat"/>
                <a:sym typeface="Montserrat"/>
              </a:defRPr>
            </a:lvl3pPr>
            <a:lvl4pPr marL="0" marR="0" lvl="3" indent="0" algn="r" rtl="0">
              <a:spcBef>
                <a:spcPts val="0"/>
              </a:spcBef>
              <a:buNone/>
              <a:defRPr sz="800" b="0" i="0" u="none" strike="noStrike" cap="none">
                <a:solidFill>
                  <a:srgbClr val="888888"/>
                </a:solidFill>
                <a:latin typeface="Montserrat"/>
                <a:ea typeface="Montserrat"/>
                <a:cs typeface="Montserrat"/>
                <a:sym typeface="Montserrat"/>
              </a:defRPr>
            </a:lvl4pPr>
            <a:lvl5pPr marL="0" marR="0" lvl="4" indent="0" algn="r" rtl="0">
              <a:spcBef>
                <a:spcPts val="0"/>
              </a:spcBef>
              <a:buNone/>
              <a:defRPr sz="800" b="0" i="0" u="none" strike="noStrike" cap="none">
                <a:solidFill>
                  <a:srgbClr val="888888"/>
                </a:solidFill>
                <a:latin typeface="Montserrat"/>
                <a:ea typeface="Montserrat"/>
                <a:cs typeface="Montserrat"/>
                <a:sym typeface="Montserrat"/>
              </a:defRPr>
            </a:lvl5pPr>
            <a:lvl6pPr marL="0" marR="0" lvl="5" indent="0" algn="r" rtl="0">
              <a:spcBef>
                <a:spcPts val="0"/>
              </a:spcBef>
              <a:buNone/>
              <a:defRPr sz="800" b="0" i="0" u="none" strike="noStrike" cap="none">
                <a:solidFill>
                  <a:srgbClr val="888888"/>
                </a:solidFill>
                <a:latin typeface="Montserrat"/>
                <a:ea typeface="Montserrat"/>
                <a:cs typeface="Montserrat"/>
                <a:sym typeface="Montserrat"/>
              </a:defRPr>
            </a:lvl6pPr>
            <a:lvl7pPr marL="0" marR="0" lvl="6" indent="0" algn="r" rtl="0">
              <a:spcBef>
                <a:spcPts val="0"/>
              </a:spcBef>
              <a:buNone/>
              <a:defRPr sz="800" b="0" i="0" u="none" strike="noStrike" cap="none">
                <a:solidFill>
                  <a:srgbClr val="888888"/>
                </a:solidFill>
                <a:latin typeface="Montserrat"/>
                <a:ea typeface="Montserrat"/>
                <a:cs typeface="Montserrat"/>
                <a:sym typeface="Montserrat"/>
              </a:defRPr>
            </a:lvl7pPr>
            <a:lvl8pPr marL="0" marR="0" lvl="7" indent="0" algn="r" rtl="0">
              <a:spcBef>
                <a:spcPts val="0"/>
              </a:spcBef>
              <a:buNone/>
              <a:defRPr sz="800" b="0" i="0" u="none" strike="noStrike" cap="none">
                <a:solidFill>
                  <a:srgbClr val="888888"/>
                </a:solidFill>
                <a:latin typeface="Montserrat"/>
                <a:ea typeface="Montserrat"/>
                <a:cs typeface="Montserrat"/>
                <a:sym typeface="Montserrat"/>
              </a:defRPr>
            </a:lvl8pPr>
            <a:lvl9pPr marL="0" marR="0" lvl="8" indent="0" algn="r" rtl="0">
              <a:spcBef>
                <a:spcPts val="0"/>
              </a:spcBef>
              <a:buNone/>
              <a:defRPr sz="8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www.equitablefutures.org/striving-to-thrivin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27.xml"/><Relationship Id="rId5" Type="http://schemas.openxmlformats.org/officeDocument/2006/relationships/image" Target="../media/image25.png"/><Relationship Id="rId4" Type="http://schemas.openxmlformats.org/officeDocument/2006/relationships/image" Target="../media/image24.jp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7.xml.rels><?xml version="1.0" encoding="UTF-8" standalone="yes"?>
<Relationships xmlns="http://schemas.openxmlformats.org/package/2006/relationships"><Relationship Id="rId3" Type="http://schemas.openxmlformats.org/officeDocument/2006/relationships/hyperlink" Target="https://bit.ly/3jiSRsU" TargetMode="External"/><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4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hyperlink" Target="https://www.equitablefutures.org/" TargetMode="External"/><Relationship Id="rId2" Type="http://schemas.openxmlformats.org/officeDocument/2006/relationships/notesSlide" Target="../notesSlides/notesSlide39.xml"/><Relationship Id="rId1" Type="http://schemas.openxmlformats.org/officeDocument/2006/relationships/slideLayout" Target="../slideLayouts/slideLayout55.xml"/><Relationship Id="rId5" Type="http://schemas.openxmlformats.org/officeDocument/2006/relationships/hyperlink" Target="https://wonderforgood.com/" TargetMode="External"/><Relationship Id="rId4" Type="http://schemas.openxmlformats.org/officeDocument/2006/relationships/hyperlink" Target="https://goodwinsimon.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7.xml"/><Relationship Id="rId5" Type="http://schemas.openxmlformats.org/officeDocument/2006/relationships/image" Target="../media/image8.png"/><Relationship Id="rId4" Type="http://schemas.openxmlformats.org/officeDocument/2006/relationships/hyperlink" Target="https://www.equitablefutures.org/toolkit-designing-pathways-with-young-peopl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253D97"/>
        </a:solidFill>
        <a:effectLst/>
      </p:bgPr>
    </p:bg>
    <p:spTree>
      <p:nvGrpSpPr>
        <p:cNvPr id="1" name="Shape 401"/>
        <p:cNvGrpSpPr/>
        <p:nvPr/>
      </p:nvGrpSpPr>
      <p:grpSpPr>
        <a:xfrm>
          <a:off x="0" y="0"/>
          <a:ext cx="0" cy="0"/>
          <a:chOff x="0" y="0"/>
          <a:chExt cx="0" cy="0"/>
        </a:xfrm>
      </p:grpSpPr>
      <p:pic>
        <p:nvPicPr>
          <p:cNvPr id="402" name="Google Shape;402;p80"/>
          <p:cNvPicPr preferRelativeResize="0"/>
          <p:nvPr/>
        </p:nvPicPr>
        <p:blipFill rotWithShape="1">
          <a:blip r:embed="rId3">
            <a:alphaModFix/>
          </a:blip>
          <a:srcRect l="3352" t="6994" r="14063" b="10816"/>
          <a:stretch/>
        </p:blipFill>
        <p:spPr>
          <a:xfrm>
            <a:off x="0" y="1714500"/>
            <a:ext cx="12192001" cy="5143500"/>
          </a:xfrm>
          <a:prstGeom prst="rect">
            <a:avLst/>
          </a:prstGeom>
          <a:noFill/>
          <a:ln>
            <a:noFill/>
          </a:ln>
        </p:spPr>
      </p:pic>
      <p:sp>
        <p:nvSpPr>
          <p:cNvPr id="403" name="Google Shape;403;p80"/>
          <p:cNvSpPr txBox="1">
            <a:spLocks noGrp="1"/>
          </p:cNvSpPr>
          <p:nvPr>
            <p:ph type="ctrTitle"/>
          </p:nvPr>
        </p:nvSpPr>
        <p:spPr>
          <a:xfrm>
            <a:off x="553350" y="549875"/>
            <a:ext cx="11491200" cy="1112100"/>
          </a:xfrm>
          <a:prstGeom prst="rect">
            <a:avLst/>
          </a:prstGeom>
          <a:noFill/>
          <a:ln>
            <a:noFill/>
          </a:ln>
        </p:spPr>
        <p:txBody>
          <a:bodyPr spcFirstLastPara="1" wrap="square" lIns="91425" tIns="45700" rIns="91425" bIns="45700" anchor="t" anchorCtr="0">
            <a:noAutofit/>
          </a:bodyPr>
          <a:lstStyle/>
          <a:p>
            <a:pPr marL="0" lvl="0" indent="0" algn="l" rtl="0">
              <a:lnSpc>
                <a:spcPct val="85000"/>
              </a:lnSpc>
              <a:spcBef>
                <a:spcPts val="0"/>
              </a:spcBef>
              <a:spcAft>
                <a:spcPts val="0"/>
              </a:spcAft>
              <a:buClr>
                <a:schemeClr val="lt1"/>
              </a:buClr>
              <a:buSzPts val="6000"/>
              <a:buFont typeface="Montserrat Alternates"/>
              <a:buNone/>
            </a:pPr>
            <a:r>
              <a:rPr lang="en-US" sz="7800">
                <a:solidFill>
                  <a:srgbClr val="FFFFFF"/>
                </a:solidFill>
                <a:latin typeface="Londrina Solid Light"/>
                <a:ea typeface="Londrina Solid Light"/>
                <a:cs typeface="Londrina Solid Light"/>
                <a:sym typeface="Londrina Solid Light"/>
              </a:rPr>
              <a:t>Striving to Thriving</a:t>
            </a:r>
            <a:endParaRPr sz="7800">
              <a:solidFill>
                <a:srgbClr val="FFFFFF"/>
              </a:solidFill>
              <a:latin typeface="Londrina Solid Light"/>
              <a:ea typeface="Londrina Solid Light"/>
              <a:cs typeface="Londrina Solid Light"/>
              <a:sym typeface="Londrina Solid Light"/>
            </a:endParaRPr>
          </a:p>
        </p:txBody>
      </p:sp>
      <p:sp>
        <p:nvSpPr>
          <p:cNvPr id="404" name="Google Shape;404;p80"/>
          <p:cNvSpPr txBox="1">
            <a:spLocks noGrp="1"/>
          </p:cNvSpPr>
          <p:nvPr>
            <p:ph type="subTitle" idx="1"/>
          </p:nvPr>
        </p:nvSpPr>
        <p:spPr>
          <a:xfrm>
            <a:off x="4797350" y="4583700"/>
            <a:ext cx="2018700" cy="1611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000"/>
              <a:buNone/>
            </a:pPr>
            <a:r>
              <a:rPr lang="en-US" sz="2000" b="1">
                <a:solidFill>
                  <a:srgbClr val="FFFFFF"/>
                </a:solidFill>
                <a:latin typeface="Montserrat Alternates"/>
                <a:ea typeface="Montserrat Alternates"/>
                <a:cs typeface="Montserrat Alternates"/>
                <a:sym typeface="Montserrat Alternates"/>
              </a:rPr>
              <a:t>Build Your Own Presentation</a:t>
            </a:r>
            <a:endParaRPr sz="2000" b="1">
              <a:solidFill>
                <a:srgbClr val="FFFFFF"/>
              </a:solidFill>
              <a:latin typeface="Montserrat Alternates"/>
              <a:ea typeface="Montserrat Alternates"/>
              <a:cs typeface="Montserrat Alternates"/>
              <a:sym typeface="Montserrat Alternates"/>
            </a:endParaRPr>
          </a:p>
          <a:p>
            <a:pPr marL="0" lvl="0" indent="0" algn="l" rtl="0">
              <a:lnSpc>
                <a:spcPct val="90000"/>
              </a:lnSpc>
              <a:spcBef>
                <a:spcPts val="0"/>
              </a:spcBef>
              <a:spcAft>
                <a:spcPts val="0"/>
              </a:spcAft>
              <a:buClr>
                <a:schemeClr val="dk2"/>
              </a:buClr>
              <a:buSzPts val="2000"/>
              <a:buNone/>
            </a:pPr>
            <a:endParaRPr sz="2000" b="1">
              <a:solidFill>
                <a:srgbClr val="FFFFFF"/>
              </a:solidFill>
              <a:latin typeface="Montserrat Alternates"/>
              <a:ea typeface="Montserrat Alternates"/>
              <a:cs typeface="Montserrat Alternates"/>
              <a:sym typeface="Montserrat Alternates"/>
            </a:endParaRPr>
          </a:p>
          <a:p>
            <a:pPr marL="0" lvl="0" indent="0" algn="l" rtl="0">
              <a:lnSpc>
                <a:spcPct val="90000"/>
              </a:lnSpc>
              <a:spcBef>
                <a:spcPts val="1000"/>
              </a:spcBef>
              <a:spcAft>
                <a:spcPts val="0"/>
              </a:spcAft>
              <a:buClr>
                <a:schemeClr val="dk2"/>
              </a:buClr>
              <a:buSzPts val="2000"/>
              <a:buNone/>
            </a:pPr>
            <a:endParaRPr sz="1600">
              <a:solidFill>
                <a:srgbClr val="253D97"/>
              </a:solidFill>
              <a:latin typeface="Montserrat Alternates SemiBold"/>
              <a:ea typeface="Montserrat Alternates SemiBold"/>
              <a:cs typeface="Montserrat Alternates SemiBold"/>
              <a:sym typeface="Montserrat Alternates SemiBold"/>
            </a:endParaRPr>
          </a:p>
        </p:txBody>
      </p:sp>
      <p:pic>
        <p:nvPicPr>
          <p:cNvPr id="405" name="Google Shape;405;p80"/>
          <p:cNvPicPr preferRelativeResize="0"/>
          <p:nvPr/>
        </p:nvPicPr>
        <p:blipFill rotWithShape="1">
          <a:blip r:embed="rId4">
            <a:alphaModFix/>
          </a:blip>
          <a:srcRect/>
          <a:stretch/>
        </p:blipFill>
        <p:spPr>
          <a:xfrm>
            <a:off x="448575" y="5885000"/>
            <a:ext cx="3187600" cy="713250"/>
          </a:xfrm>
          <a:prstGeom prst="rect">
            <a:avLst/>
          </a:prstGeom>
          <a:noFill/>
          <a:ln>
            <a:noFill/>
          </a:ln>
        </p:spPr>
      </p:pic>
      <p:sp>
        <p:nvSpPr>
          <p:cNvPr id="406" name="Google Shape;406;p80"/>
          <p:cNvSpPr txBox="1"/>
          <p:nvPr/>
        </p:nvSpPr>
        <p:spPr>
          <a:xfrm>
            <a:off x="553350" y="1566725"/>
            <a:ext cx="7591500" cy="525000"/>
          </a:xfrm>
          <a:prstGeom prst="rect">
            <a:avLst/>
          </a:prstGeom>
          <a:noFill/>
          <a:ln>
            <a:noFill/>
          </a:ln>
        </p:spPr>
        <p:txBody>
          <a:bodyPr spcFirstLastPara="1" wrap="square" lIns="91425" tIns="91425" rIns="91425" bIns="91425" anchor="t" anchorCtr="0">
            <a:spAutoFit/>
          </a:bodyPr>
          <a:lstStyle/>
          <a:p>
            <a:pPr marL="0" lvl="0" indent="0" algn="l" rtl="0">
              <a:lnSpc>
                <a:spcPct val="85000"/>
              </a:lnSpc>
              <a:spcBef>
                <a:spcPts val="0"/>
              </a:spcBef>
              <a:spcAft>
                <a:spcPts val="0"/>
              </a:spcAft>
              <a:buNone/>
            </a:pPr>
            <a:r>
              <a:rPr lang="en-US" sz="2600" b="1">
                <a:solidFill>
                  <a:srgbClr val="40BFAD"/>
                </a:solidFill>
                <a:latin typeface="Montserrat"/>
                <a:ea typeface="Montserrat"/>
                <a:cs typeface="Montserrat"/>
                <a:sym typeface="Montserrat"/>
              </a:rPr>
              <a:t>Core Concepts in a Modular Deck</a:t>
            </a:r>
            <a:endParaRPr sz="2600" b="1">
              <a:solidFill>
                <a:srgbClr val="40BFAD"/>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29"/>
        <p:cNvGrpSpPr/>
        <p:nvPr/>
      </p:nvGrpSpPr>
      <p:grpSpPr>
        <a:xfrm>
          <a:off x="0" y="0"/>
          <a:ext cx="0" cy="0"/>
          <a:chOff x="0" y="0"/>
          <a:chExt cx="0" cy="0"/>
        </a:xfrm>
      </p:grpSpPr>
      <p:sp>
        <p:nvSpPr>
          <p:cNvPr id="530" name="Google Shape;530;p89"/>
          <p:cNvSpPr txBox="1">
            <a:spLocks noGrp="1"/>
          </p:cNvSpPr>
          <p:nvPr>
            <p:ph type="title"/>
          </p:nvPr>
        </p:nvSpPr>
        <p:spPr>
          <a:xfrm>
            <a:off x="4229100" y="1188125"/>
            <a:ext cx="6400800" cy="132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a:t>My identity will help me succeed</a:t>
            </a:r>
            <a:endParaRPr sz="4000"/>
          </a:p>
        </p:txBody>
      </p:sp>
      <p:sp>
        <p:nvSpPr>
          <p:cNvPr id="531" name="Google Shape;531;p89"/>
          <p:cNvSpPr txBox="1">
            <a:spLocks noGrp="1"/>
          </p:cNvSpPr>
          <p:nvPr>
            <p:ph type="sldNum" idx="12"/>
          </p:nvPr>
        </p:nvSpPr>
        <p:spPr>
          <a:xfrm>
            <a:off x="5702926" y="6356350"/>
            <a:ext cx="3645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fld id="{00000000-1234-1234-1234-123412341234}" type="slidenum">
              <a:rPr lang="en-US">
                <a:solidFill>
                  <a:srgbClr val="FFFFFF"/>
                </a:solidFill>
              </a:rPr>
              <a:t>10</a:t>
            </a:fld>
            <a:endParaRPr>
              <a:solidFill>
                <a:srgbClr val="FFFFFF"/>
              </a:solidFill>
            </a:endParaRPr>
          </a:p>
        </p:txBody>
      </p:sp>
      <p:sp>
        <p:nvSpPr>
          <p:cNvPr id="532" name="Google Shape;532;p89"/>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2"/>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533" name="Google Shape;533;p89"/>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CONCEPT #2</a:t>
            </a:r>
            <a:endParaRPr/>
          </a:p>
        </p:txBody>
      </p:sp>
      <p:pic>
        <p:nvPicPr>
          <p:cNvPr id="534" name="Google Shape;534;p89"/>
          <p:cNvPicPr preferRelativeResize="0"/>
          <p:nvPr/>
        </p:nvPicPr>
        <p:blipFill rotWithShape="1">
          <a:blip r:embed="rId3">
            <a:alphaModFix/>
          </a:blip>
          <a:srcRect l="14624" t="14829" b="12119"/>
          <a:stretch/>
        </p:blipFill>
        <p:spPr>
          <a:xfrm>
            <a:off x="0" y="-11300"/>
            <a:ext cx="3390900" cy="6858005"/>
          </a:xfrm>
          <a:prstGeom prst="rect">
            <a:avLst/>
          </a:prstGeom>
          <a:noFill/>
          <a:ln>
            <a:noFill/>
          </a:ln>
        </p:spPr>
      </p:pic>
      <p:sp>
        <p:nvSpPr>
          <p:cNvPr id="535" name="Google Shape;535;p89"/>
          <p:cNvSpPr txBox="1">
            <a:spLocks noGrp="1"/>
          </p:cNvSpPr>
          <p:nvPr>
            <p:ph type="body" idx="1"/>
          </p:nvPr>
        </p:nvSpPr>
        <p:spPr>
          <a:xfrm>
            <a:off x="4229100" y="3106212"/>
            <a:ext cx="7119900" cy="33669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800"/>
              <a:t>Within a personal, familial, and community context, </a:t>
            </a:r>
            <a:r>
              <a:rPr lang="en-US" sz="1800" b="1"/>
              <a:t>young people believe that their personal identities are largely an asset and will be beneficial to their success in life. </a:t>
            </a:r>
            <a:r>
              <a:rPr lang="en-US" sz="1800"/>
              <a:t>While young people aim to thrive, how they imagine getting there is deeply informed by their individual identities and sense of self. Many </a:t>
            </a:r>
            <a:r>
              <a:rPr lang="en-US" sz="1800" b="1"/>
              <a:t>Black and Hispanic young people in particular, feel their race, ethnicity and culture will benefit them as they pursue their life goals</a:t>
            </a:r>
            <a:r>
              <a:rPr lang="en-US" sz="1800"/>
              <a:t>. While many young people anticipate experiencing some form of discrimination, they believe they can overcome this by doing and being better.</a:t>
            </a:r>
            <a:endParaRPr sz="1800">
              <a:solidFill>
                <a:srgbClr val="000000"/>
              </a:solidFill>
              <a:latin typeface="Montserrat"/>
              <a:ea typeface="Montserrat"/>
              <a:cs typeface="Montserrat"/>
              <a:sym typeface="Montserrat"/>
            </a:endParaRPr>
          </a:p>
        </p:txBody>
      </p:sp>
      <p:sp>
        <p:nvSpPr>
          <p:cNvPr id="536" name="Google Shape;536;p89"/>
          <p:cNvSpPr txBox="1"/>
          <p:nvPr/>
        </p:nvSpPr>
        <p:spPr>
          <a:xfrm>
            <a:off x="4229100" y="2738225"/>
            <a:ext cx="20535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accent1"/>
                </a:solidFill>
                <a:latin typeface="Montserrat ExtraBold"/>
                <a:ea typeface="Montserrat ExtraBold"/>
                <a:cs typeface="Montserrat ExtraBold"/>
                <a:sym typeface="Montserrat ExtraBold"/>
              </a:rPr>
              <a:t>CORE CONCEPT #2</a:t>
            </a:r>
            <a:endParaRPr sz="1300">
              <a:solidFill>
                <a:schemeClr val="accent1"/>
              </a:solidFill>
              <a:latin typeface="Montserrat ExtraBold"/>
              <a:ea typeface="Montserrat ExtraBold"/>
              <a:cs typeface="Montserrat ExtraBold"/>
              <a:sym typeface="Montserrat ExtraBold"/>
            </a:endParaRPr>
          </a:p>
        </p:txBody>
      </p:sp>
      <p:sp>
        <p:nvSpPr>
          <p:cNvPr id="537" name="Google Shape;537;p89"/>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538" name="Google Shape;538;p89"/>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IDENTITY</a:t>
            </a:r>
            <a:endParaRPr/>
          </a:p>
        </p:txBody>
      </p:sp>
      <p:sp>
        <p:nvSpPr>
          <p:cNvPr id="539" name="Google Shape;539;p89"/>
          <p:cNvSpPr txBox="1"/>
          <p:nvPr/>
        </p:nvSpPr>
        <p:spPr>
          <a:xfrm rot="-5400000">
            <a:off x="-1077312" y="4642300"/>
            <a:ext cx="2362500" cy="207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900">
                <a:latin typeface="Montserrat"/>
                <a:ea typeface="Montserrat"/>
                <a:cs typeface="Montserrat"/>
                <a:sym typeface="Montserrat"/>
              </a:rPr>
              <a:t>Illustration  by Lonnie Allen, Age 17</a:t>
            </a:r>
            <a:endParaRPr sz="900" i="0" u="none" strike="noStrike" cap="none">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544"/>
        <p:cNvGrpSpPr/>
        <p:nvPr/>
      </p:nvGrpSpPr>
      <p:grpSpPr>
        <a:xfrm>
          <a:off x="0" y="0"/>
          <a:ext cx="0" cy="0"/>
          <a:chOff x="0" y="0"/>
          <a:chExt cx="0" cy="0"/>
        </a:xfrm>
      </p:grpSpPr>
      <p:pic>
        <p:nvPicPr>
          <p:cNvPr id="545" name="Google Shape;545;p90"/>
          <p:cNvPicPr preferRelativeResize="0"/>
          <p:nvPr/>
        </p:nvPicPr>
        <p:blipFill rotWithShape="1">
          <a:blip r:embed="rId3">
            <a:alphaModFix amt="50000"/>
          </a:blip>
          <a:srcRect l="20191" t="24849" r="14568" b="19055"/>
          <a:stretch/>
        </p:blipFill>
        <p:spPr>
          <a:xfrm rot="10800000">
            <a:off x="6" y="19049"/>
            <a:ext cx="12172944" cy="6838950"/>
          </a:xfrm>
          <a:prstGeom prst="rect">
            <a:avLst/>
          </a:prstGeom>
          <a:noFill/>
          <a:ln>
            <a:noFill/>
          </a:ln>
        </p:spPr>
      </p:pic>
      <p:sp>
        <p:nvSpPr>
          <p:cNvPr id="546" name="Google Shape;546;p90"/>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solidFill>
                  <a:srgbClr val="FFFFFF"/>
                </a:solidFill>
              </a:rPr>
              <a:t>11</a:t>
            </a:fld>
            <a:endParaRPr>
              <a:solidFill>
                <a:srgbClr val="FFFFFF"/>
              </a:solidFill>
            </a:endParaRPr>
          </a:p>
        </p:txBody>
      </p:sp>
      <p:sp>
        <p:nvSpPr>
          <p:cNvPr id="547" name="Google Shape;547;p90"/>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40BFAD"/>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548" name="Google Shape;548;p90"/>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IDENTITY</a:t>
            </a:r>
            <a:endParaRPr/>
          </a:p>
        </p:txBody>
      </p:sp>
      <p:pic>
        <p:nvPicPr>
          <p:cNvPr id="549" name="Google Shape;549;p90"/>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550" name="Google Shape;550;p90"/>
          <p:cNvSpPr txBox="1">
            <a:spLocks noGrp="1"/>
          </p:cNvSpPr>
          <p:nvPr>
            <p:ph type="title"/>
          </p:nvPr>
        </p:nvSpPr>
        <p:spPr>
          <a:xfrm>
            <a:off x="0" y="365125"/>
            <a:ext cx="11827500" cy="1325700"/>
          </a:xfrm>
          <a:prstGeom prst="rect">
            <a:avLst/>
          </a:prstGeom>
          <a:noFill/>
          <a:ln>
            <a:noFill/>
          </a:ln>
        </p:spPr>
        <p:txBody>
          <a:bodyPr spcFirstLastPara="1" wrap="square" lIns="91425" tIns="45700" rIns="91425" bIns="45700" anchor="ctr" anchorCtr="0">
            <a:noAutofit/>
          </a:bodyPr>
          <a:lstStyle/>
          <a:p>
            <a:pPr marL="457200" lvl="0" indent="0" algn="l" rtl="0">
              <a:lnSpc>
                <a:spcPct val="90000"/>
              </a:lnSpc>
              <a:spcBef>
                <a:spcPts val="0"/>
              </a:spcBef>
              <a:spcAft>
                <a:spcPts val="0"/>
              </a:spcAft>
              <a:buSzPts val="4400"/>
              <a:buNone/>
            </a:pPr>
            <a:r>
              <a:rPr lang="en-US">
                <a:solidFill>
                  <a:srgbClr val="FFFFFF"/>
                </a:solidFill>
              </a:rPr>
              <a:t>Core Concept #2: In their own words</a:t>
            </a:r>
            <a:endParaRPr>
              <a:solidFill>
                <a:srgbClr val="FFFFFF"/>
              </a:solidFill>
            </a:endParaRPr>
          </a:p>
        </p:txBody>
      </p:sp>
      <p:sp>
        <p:nvSpPr>
          <p:cNvPr id="551" name="Google Shape;551;p90"/>
          <p:cNvSpPr/>
          <p:nvPr/>
        </p:nvSpPr>
        <p:spPr>
          <a:xfrm>
            <a:off x="0" y="3493425"/>
            <a:ext cx="12192000" cy="3450300"/>
          </a:xfrm>
          <a:prstGeom prst="roundRect">
            <a:avLst>
              <a:gd name="adj" fmla="val 0"/>
            </a:avLst>
          </a:prstGeom>
          <a:noFill/>
          <a:ln>
            <a:noFill/>
          </a:ln>
        </p:spPr>
        <p:txBody>
          <a:bodyPr spcFirstLastPara="1" wrap="square" lIns="91425" tIns="91425" rIns="91425" bIns="91425" anchor="t" anchorCtr="0">
            <a:noAutofit/>
          </a:bodyPr>
          <a:lstStyle/>
          <a:p>
            <a:pPr marL="914400" marR="822960" lvl="0" indent="0" algn="ctr" rtl="0">
              <a:lnSpc>
                <a:spcPct val="100000"/>
              </a:lnSpc>
              <a:spcBef>
                <a:spcPts val="0"/>
              </a:spcBef>
              <a:spcAft>
                <a:spcPts val="0"/>
              </a:spcAft>
              <a:buClr>
                <a:srgbClr val="000000"/>
              </a:buClr>
              <a:buFont typeface="Arial"/>
              <a:buNone/>
            </a:pPr>
            <a:r>
              <a:rPr lang="en-US" sz="1800">
                <a:solidFill>
                  <a:srgbClr val="FFFFFF"/>
                </a:solidFill>
                <a:latin typeface="Montserrat Light"/>
                <a:ea typeface="Montserrat Light"/>
                <a:cs typeface="Montserrat Light"/>
                <a:sym typeface="Montserrat Light"/>
              </a:rPr>
              <a:t>“Yes, </a:t>
            </a:r>
            <a:r>
              <a:rPr lang="en-US" sz="1800" b="1">
                <a:solidFill>
                  <a:srgbClr val="FFFFFF"/>
                </a:solidFill>
                <a:latin typeface="Montserrat"/>
                <a:ea typeface="Montserrat"/>
                <a:cs typeface="Montserrat"/>
                <a:sym typeface="Montserrat"/>
              </a:rPr>
              <a:t>my gender is especially important to me</a:t>
            </a:r>
            <a:r>
              <a:rPr lang="en-US" sz="1800" b="1">
                <a:solidFill>
                  <a:srgbClr val="FFFFFF"/>
                </a:solidFill>
                <a:latin typeface="Montserrat Light"/>
                <a:ea typeface="Montserrat Light"/>
                <a:cs typeface="Montserrat Light"/>
                <a:sym typeface="Montserrat Light"/>
              </a:rPr>
              <a:t> </a:t>
            </a:r>
            <a:r>
              <a:rPr lang="en-US" sz="1800">
                <a:solidFill>
                  <a:srgbClr val="FFFFFF"/>
                </a:solidFill>
                <a:latin typeface="Montserrat Light"/>
                <a:ea typeface="Montserrat Light"/>
                <a:cs typeface="Montserrat Light"/>
                <a:sym typeface="Montserrat Light"/>
              </a:rPr>
              <a:t>because I take a lot of time perfecting my girly look every single day. It's what drives me and gives me my confidence. Also the ability to stay strong as a woman figure today and just being happy with what I was born with. </a:t>
            </a:r>
            <a:r>
              <a:rPr lang="en-US" sz="1800" b="1">
                <a:solidFill>
                  <a:srgbClr val="FFFFFF"/>
                </a:solidFill>
                <a:latin typeface="Montserrat"/>
                <a:ea typeface="Montserrat"/>
                <a:cs typeface="Montserrat"/>
                <a:sym typeface="Montserrat"/>
              </a:rPr>
              <a:t>Culture</a:t>
            </a:r>
            <a:r>
              <a:rPr lang="en-US" sz="1800" b="1">
                <a:solidFill>
                  <a:srgbClr val="FFFFFF"/>
                </a:solidFill>
                <a:latin typeface="Montserrat Light"/>
                <a:ea typeface="Montserrat Light"/>
                <a:cs typeface="Montserrat Light"/>
                <a:sym typeface="Montserrat Light"/>
              </a:rPr>
              <a:t> </a:t>
            </a:r>
            <a:r>
              <a:rPr lang="en-US" sz="1800">
                <a:solidFill>
                  <a:srgbClr val="FFFFFF"/>
                </a:solidFill>
                <a:latin typeface="Montserrat Light"/>
                <a:ea typeface="Montserrat Light"/>
                <a:cs typeface="Montserrat Light"/>
                <a:sym typeface="Montserrat Light"/>
              </a:rPr>
              <a:t>is definitely important to me when it comes to food because that’s all I mainly consume is Spanish food especially on my days off. </a:t>
            </a:r>
            <a:r>
              <a:rPr lang="en-US" sz="1800" b="1">
                <a:solidFill>
                  <a:srgbClr val="FFFFFF"/>
                </a:solidFill>
                <a:latin typeface="Montserrat"/>
                <a:ea typeface="Montserrat"/>
                <a:cs typeface="Montserrat"/>
                <a:sym typeface="Montserrat"/>
              </a:rPr>
              <a:t>Religion</a:t>
            </a:r>
            <a:r>
              <a:rPr lang="en-US" sz="1800">
                <a:solidFill>
                  <a:srgbClr val="FFFFFF"/>
                </a:solidFill>
                <a:latin typeface="Montserrat Light"/>
                <a:ea typeface="Montserrat Light"/>
                <a:cs typeface="Montserrat Light"/>
                <a:sym typeface="Montserrat Light"/>
              </a:rPr>
              <a:t> is important to me and I choose to believe in my own way. </a:t>
            </a:r>
            <a:r>
              <a:rPr lang="en-US" sz="1800" b="1">
                <a:solidFill>
                  <a:srgbClr val="FFFFFF"/>
                </a:solidFill>
                <a:latin typeface="Montserrat"/>
                <a:ea typeface="Montserrat"/>
                <a:cs typeface="Montserrat"/>
                <a:sym typeface="Montserrat"/>
              </a:rPr>
              <a:t>Race</a:t>
            </a:r>
            <a:r>
              <a:rPr lang="en-US" sz="1800" b="1">
                <a:solidFill>
                  <a:srgbClr val="FFFFFF"/>
                </a:solidFill>
                <a:latin typeface="Montserrat Light"/>
                <a:ea typeface="Montserrat Light"/>
                <a:cs typeface="Montserrat Light"/>
                <a:sym typeface="Montserrat Light"/>
              </a:rPr>
              <a:t> </a:t>
            </a:r>
            <a:r>
              <a:rPr lang="en-US" sz="1800">
                <a:solidFill>
                  <a:srgbClr val="FFFFFF"/>
                </a:solidFill>
                <a:latin typeface="Montserrat Light"/>
                <a:ea typeface="Montserrat Light"/>
                <a:cs typeface="Montserrat Light"/>
                <a:sym typeface="Montserrat Light"/>
              </a:rPr>
              <a:t>is important as well because that’s where my ancestors are from and what </a:t>
            </a:r>
            <a:r>
              <a:rPr lang="en-US" sz="1800" b="1">
                <a:solidFill>
                  <a:srgbClr val="FFFFFF"/>
                </a:solidFill>
                <a:latin typeface="Montserrat"/>
                <a:ea typeface="Montserrat"/>
                <a:cs typeface="Montserrat"/>
                <a:sym typeface="Montserrat"/>
              </a:rPr>
              <a:t>we have to remember today about our common past</a:t>
            </a:r>
            <a:r>
              <a:rPr lang="en-US" sz="1800" b="1">
                <a:solidFill>
                  <a:srgbClr val="FFFFFF"/>
                </a:solidFill>
                <a:latin typeface="Montserrat Light"/>
                <a:ea typeface="Montserrat Light"/>
                <a:cs typeface="Montserrat Light"/>
                <a:sym typeface="Montserrat Light"/>
              </a:rPr>
              <a:t>.”</a:t>
            </a:r>
            <a:endParaRPr sz="1800" b="1">
              <a:solidFill>
                <a:srgbClr val="FFFFFF"/>
              </a:solidFill>
              <a:latin typeface="Montserrat Light"/>
              <a:ea typeface="Montserrat Light"/>
              <a:cs typeface="Montserrat Light"/>
              <a:sym typeface="Montserrat Light"/>
            </a:endParaRPr>
          </a:p>
          <a:p>
            <a:pPr marL="914400" marR="822960" lvl="0" indent="0" algn="ctr" rtl="0">
              <a:lnSpc>
                <a:spcPct val="100000"/>
              </a:lnSpc>
              <a:spcBef>
                <a:spcPts val="0"/>
              </a:spcBef>
              <a:spcAft>
                <a:spcPts val="0"/>
              </a:spcAft>
              <a:buNone/>
            </a:pPr>
            <a:endParaRPr>
              <a:solidFill>
                <a:srgbClr val="FFFFFF"/>
              </a:solidFill>
            </a:endParaRPr>
          </a:p>
        </p:txBody>
      </p:sp>
      <p:sp>
        <p:nvSpPr>
          <p:cNvPr id="552" name="Google Shape;552;p90"/>
          <p:cNvSpPr txBox="1"/>
          <p:nvPr/>
        </p:nvSpPr>
        <p:spPr>
          <a:xfrm>
            <a:off x="3682425" y="5587825"/>
            <a:ext cx="4808100" cy="727500"/>
          </a:xfrm>
          <a:prstGeom prst="rect">
            <a:avLst/>
          </a:prstGeom>
          <a:noFill/>
          <a:ln>
            <a:noFill/>
          </a:ln>
        </p:spPr>
        <p:txBody>
          <a:bodyPr spcFirstLastPara="1" wrap="square" lIns="91425" tIns="91425" rIns="91425" bIns="91425" anchor="t" anchorCtr="0">
            <a:noAutofit/>
          </a:bodyPr>
          <a:lstStyle/>
          <a:p>
            <a:pPr marL="0" lvl="0" indent="0" algn="ctr" rtl="0">
              <a:lnSpc>
                <a:spcPct val="85000"/>
              </a:lnSpc>
              <a:spcBef>
                <a:spcPts val="0"/>
              </a:spcBef>
              <a:spcAft>
                <a:spcPts val="0"/>
              </a:spcAft>
              <a:buClr>
                <a:schemeClr val="dk1"/>
              </a:buClr>
              <a:buSzPts val="1400"/>
              <a:buFont typeface="Arial"/>
              <a:buNone/>
            </a:pPr>
            <a:r>
              <a:rPr lang="en-US">
                <a:solidFill>
                  <a:schemeClr val="accent1"/>
                </a:solidFill>
                <a:latin typeface="Londrina Solid"/>
                <a:ea typeface="Londrina Solid"/>
                <a:cs typeface="Londrina Solid"/>
                <a:sym typeface="Londrina Solid"/>
              </a:rPr>
              <a:t>–ONLINE, HISPANIC FEMALE, 26-29, MIXED INCOME</a:t>
            </a:r>
            <a:endParaRPr>
              <a:solidFill>
                <a:schemeClr val="accent1"/>
              </a:solidFill>
              <a:latin typeface="Londrina Solid"/>
              <a:ea typeface="Londrina Solid"/>
              <a:cs typeface="Londrina Solid"/>
              <a:sym typeface="Londrina Solid"/>
            </a:endParaRPr>
          </a:p>
        </p:txBody>
      </p:sp>
      <p:sp>
        <p:nvSpPr>
          <p:cNvPr id="553" name="Google Shape;553;p90"/>
          <p:cNvSpPr txBox="1"/>
          <p:nvPr/>
        </p:nvSpPr>
        <p:spPr>
          <a:xfrm>
            <a:off x="0" y="1817100"/>
            <a:ext cx="12173100" cy="1514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Font typeface="Arial"/>
              <a:buNone/>
            </a:pPr>
            <a:r>
              <a:rPr lang="en-US" sz="1800">
                <a:solidFill>
                  <a:srgbClr val="FFFFFF"/>
                </a:solidFill>
                <a:latin typeface="Montserrat Light"/>
                <a:ea typeface="Montserrat Light"/>
                <a:cs typeface="Montserrat Light"/>
                <a:sym typeface="Montserrat Light"/>
              </a:rPr>
              <a:t>“[Black people] are </a:t>
            </a:r>
            <a:r>
              <a:rPr lang="en-US" sz="1800" b="1">
                <a:solidFill>
                  <a:srgbClr val="FFFFFF"/>
                </a:solidFill>
                <a:latin typeface="Montserrat Light"/>
                <a:ea typeface="Montserrat Light"/>
                <a:cs typeface="Montserrat Light"/>
                <a:sym typeface="Montserrat Light"/>
              </a:rPr>
              <a:t>the </a:t>
            </a:r>
            <a:r>
              <a:rPr lang="en-US" sz="1800" b="1">
                <a:solidFill>
                  <a:srgbClr val="FFFFFF"/>
                </a:solidFill>
                <a:latin typeface="Montserrat"/>
                <a:ea typeface="Montserrat"/>
                <a:cs typeface="Montserrat"/>
                <a:sym typeface="Montserrat"/>
              </a:rPr>
              <a:t>strongest folks on earth.”</a:t>
            </a:r>
            <a:endParaRPr sz="1800" b="1">
              <a:solidFill>
                <a:srgbClr val="FFFFFF"/>
              </a:solidFill>
              <a:latin typeface="Montserrat"/>
              <a:ea typeface="Montserrat"/>
              <a:cs typeface="Montserrat"/>
              <a:sym typeface="Montserrat"/>
            </a:endParaRPr>
          </a:p>
          <a:p>
            <a:pPr marL="0" lvl="0" indent="0" algn="r" rtl="0">
              <a:lnSpc>
                <a:spcPct val="100000"/>
              </a:lnSpc>
              <a:spcBef>
                <a:spcPts val="0"/>
              </a:spcBef>
              <a:spcAft>
                <a:spcPts val="0"/>
              </a:spcAft>
              <a:buClr>
                <a:schemeClr val="dk1"/>
              </a:buClr>
              <a:buSzPts val="1400"/>
              <a:buFont typeface="Arial"/>
              <a:buNone/>
            </a:pPr>
            <a:endParaRPr sz="1800" b="1">
              <a:solidFill>
                <a:srgbClr val="DB5837"/>
              </a:solidFill>
              <a:latin typeface="Londrina Solid"/>
              <a:ea typeface="Londrina Solid"/>
              <a:cs typeface="Londrina Solid"/>
              <a:sym typeface="Londrina Solid"/>
            </a:endParaRPr>
          </a:p>
          <a:p>
            <a:pPr marL="0" lvl="0" indent="0" algn="l" rtl="0">
              <a:lnSpc>
                <a:spcPct val="100000"/>
              </a:lnSpc>
              <a:spcBef>
                <a:spcPts val="0"/>
              </a:spcBef>
              <a:spcAft>
                <a:spcPts val="0"/>
              </a:spcAft>
              <a:buClr>
                <a:schemeClr val="dk1"/>
              </a:buClr>
              <a:buSzPts val="1100"/>
              <a:buFont typeface="Arial"/>
              <a:buNone/>
            </a:pPr>
            <a:endParaRPr sz="1800" b="1">
              <a:solidFill>
                <a:srgbClr val="DB5837"/>
              </a:solidFill>
              <a:latin typeface="Londrina Solid"/>
              <a:ea typeface="Londrina Solid"/>
              <a:cs typeface="Londrina Solid"/>
              <a:sym typeface="Londrina Solid"/>
            </a:endParaRPr>
          </a:p>
          <a:p>
            <a:pPr marL="0" lvl="0" indent="0" algn="l" rtl="0">
              <a:lnSpc>
                <a:spcPct val="100000"/>
              </a:lnSpc>
              <a:spcBef>
                <a:spcPts val="0"/>
              </a:spcBef>
              <a:spcAft>
                <a:spcPts val="0"/>
              </a:spcAft>
              <a:buClr>
                <a:schemeClr val="dk1"/>
              </a:buClr>
              <a:buSzPts val="1100"/>
              <a:buFont typeface="Arial"/>
              <a:buNone/>
            </a:pPr>
            <a:endParaRPr sz="1700" i="1">
              <a:latin typeface="Montserrat Light"/>
              <a:ea typeface="Montserrat Light"/>
              <a:cs typeface="Montserrat Light"/>
              <a:sym typeface="Montserrat Light"/>
            </a:endParaRPr>
          </a:p>
        </p:txBody>
      </p:sp>
      <p:sp>
        <p:nvSpPr>
          <p:cNvPr id="554" name="Google Shape;554;p90"/>
          <p:cNvSpPr txBox="1"/>
          <p:nvPr/>
        </p:nvSpPr>
        <p:spPr>
          <a:xfrm>
            <a:off x="0" y="2214250"/>
            <a:ext cx="12172800" cy="727500"/>
          </a:xfrm>
          <a:prstGeom prst="rect">
            <a:avLst/>
          </a:prstGeom>
          <a:noFill/>
          <a:ln>
            <a:noFill/>
          </a:ln>
        </p:spPr>
        <p:txBody>
          <a:bodyPr spcFirstLastPara="1" wrap="square" lIns="91425" tIns="91425" rIns="91425" bIns="91425" anchor="t" anchorCtr="0">
            <a:noAutofit/>
          </a:bodyPr>
          <a:lstStyle/>
          <a:p>
            <a:pPr marL="0" lvl="0" indent="0" algn="ctr" rtl="0">
              <a:lnSpc>
                <a:spcPct val="85000"/>
              </a:lnSpc>
              <a:spcBef>
                <a:spcPts val="0"/>
              </a:spcBef>
              <a:spcAft>
                <a:spcPts val="0"/>
              </a:spcAft>
              <a:buClr>
                <a:schemeClr val="dk1"/>
              </a:buClr>
              <a:buSzPts val="1400"/>
              <a:buFont typeface="Arial"/>
              <a:buNone/>
            </a:pPr>
            <a:r>
              <a:rPr lang="en-US">
                <a:solidFill>
                  <a:schemeClr val="accent1"/>
                </a:solidFill>
                <a:latin typeface="Londrina Solid"/>
                <a:ea typeface="Londrina Solid"/>
                <a:cs typeface="Londrina Solid"/>
                <a:sym typeface="Londrina Solid"/>
              </a:rPr>
              <a:t>–ATLANTA, GA, BLACK MALE 18-21, LOWER INCOME</a:t>
            </a:r>
            <a:endParaRPr>
              <a:solidFill>
                <a:schemeClr val="accent1"/>
              </a:solidFill>
              <a:latin typeface="Londrina Solid"/>
              <a:ea typeface="Londrina Solid"/>
              <a:cs typeface="Londrina Solid"/>
              <a:sym typeface="Londrina Solid"/>
            </a:endParaRPr>
          </a:p>
          <a:p>
            <a:pPr marL="0" lvl="0" indent="0" algn="ctr" rtl="0">
              <a:lnSpc>
                <a:spcPct val="85000"/>
              </a:lnSpc>
              <a:spcBef>
                <a:spcPts val="0"/>
              </a:spcBef>
              <a:spcAft>
                <a:spcPts val="0"/>
              </a:spcAft>
              <a:buClr>
                <a:schemeClr val="dk1"/>
              </a:buClr>
              <a:buSzPts val="1400"/>
              <a:buFont typeface="Arial"/>
              <a:buNone/>
            </a:pPr>
            <a:endParaRPr sz="1800">
              <a:solidFill>
                <a:schemeClr val="accent2"/>
              </a:solidFill>
              <a:latin typeface="Londrina Solid"/>
              <a:ea typeface="Londrina Solid"/>
              <a:cs typeface="Londrina Solid"/>
              <a:sym typeface="Londrina Solid"/>
            </a:endParaRPr>
          </a:p>
        </p:txBody>
      </p:sp>
      <p:sp>
        <p:nvSpPr>
          <p:cNvPr id="555" name="Google Shape;555;p90"/>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556" name="Google Shape;556;p90"/>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IDENTITY</a:t>
            </a:r>
            <a:endParaRPr/>
          </a:p>
        </p:txBody>
      </p:sp>
      <p:pic>
        <p:nvPicPr>
          <p:cNvPr id="557" name="Google Shape;557;p90"/>
          <p:cNvPicPr preferRelativeResize="0"/>
          <p:nvPr/>
        </p:nvPicPr>
        <p:blipFill>
          <a:blip r:embed="rId5">
            <a:alphaModFix/>
          </a:blip>
          <a:stretch>
            <a:fillRect/>
          </a:stretch>
        </p:blipFill>
        <p:spPr>
          <a:xfrm>
            <a:off x="5583408" y="2872760"/>
            <a:ext cx="1005984" cy="365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562"/>
        <p:cNvGrpSpPr/>
        <p:nvPr/>
      </p:nvGrpSpPr>
      <p:grpSpPr>
        <a:xfrm>
          <a:off x="0" y="0"/>
          <a:ext cx="0" cy="0"/>
          <a:chOff x="0" y="0"/>
          <a:chExt cx="0" cy="0"/>
        </a:xfrm>
      </p:grpSpPr>
      <p:pic>
        <p:nvPicPr>
          <p:cNvPr id="563" name="Google Shape;563;p91"/>
          <p:cNvPicPr preferRelativeResize="0"/>
          <p:nvPr/>
        </p:nvPicPr>
        <p:blipFill rotWithShape="1">
          <a:blip r:embed="rId3">
            <a:alphaModFix amt="50000"/>
          </a:blip>
          <a:srcRect l="20191" t="24849" r="14568" b="19055"/>
          <a:stretch/>
        </p:blipFill>
        <p:spPr>
          <a:xfrm rot="10800000">
            <a:off x="6" y="19049"/>
            <a:ext cx="12172944" cy="6838950"/>
          </a:xfrm>
          <a:prstGeom prst="rect">
            <a:avLst/>
          </a:prstGeom>
          <a:noFill/>
          <a:ln>
            <a:noFill/>
          </a:ln>
        </p:spPr>
      </p:pic>
      <p:sp>
        <p:nvSpPr>
          <p:cNvPr id="564" name="Google Shape;564;p91"/>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solidFill>
                  <a:srgbClr val="FFFFFF"/>
                </a:solidFill>
              </a:rPr>
              <a:t>12</a:t>
            </a:fld>
            <a:endParaRPr>
              <a:solidFill>
                <a:srgbClr val="FFFFFF"/>
              </a:solidFill>
            </a:endParaRPr>
          </a:p>
        </p:txBody>
      </p:sp>
      <p:sp>
        <p:nvSpPr>
          <p:cNvPr id="565" name="Google Shape;565;p91"/>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2"/>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566" name="Google Shape;566;p91"/>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IDENTITY</a:t>
            </a:r>
            <a:endParaRPr/>
          </a:p>
        </p:txBody>
      </p:sp>
      <p:pic>
        <p:nvPicPr>
          <p:cNvPr id="567" name="Google Shape;567;p91"/>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568" name="Google Shape;568;p91"/>
          <p:cNvSpPr txBox="1">
            <a:spLocks noGrp="1"/>
          </p:cNvSpPr>
          <p:nvPr>
            <p:ph type="title"/>
          </p:nvPr>
        </p:nvSpPr>
        <p:spPr>
          <a:xfrm>
            <a:off x="0" y="365125"/>
            <a:ext cx="11827500" cy="1325700"/>
          </a:xfrm>
          <a:prstGeom prst="rect">
            <a:avLst/>
          </a:prstGeom>
          <a:noFill/>
          <a:ln>
            <a:noFill/>
          </a:ln>
        </p:spPr>
        <p:txBody>
          <a:bodyPr spcFirstLastPara="1" wrap="square" lIns="91425" tIns="45700" rIns="91425" bIns="45700" anchor="ctr" anchorCtr="0">
            <a:noAutofit/>
          </a:bodyPr>
          <a:lstStyle/>
          <a:p>
            <a:pPr marL="457200" lvl="0" indent="0" algn="l" rtl="0">
              <a:lnSpc>
                <a:spcPct val="90000"/>
              </a:lnSpc>
              <a:spcBef>
                <a:spcPts val="0"/>
              </a:spcBef>
              <a:spcAft>
                <a:spcPts val="0"/>
              </a:spcAft>
              <a:buSzPts val="4400"/>
              <a:buNone/>
            </a:pPr>
            <a:r>
              <a:rPr lang="en-US">
                <a:solidFill>
                  <a:srgbClr val="FFFFFF"/>
                </a:solidFill>
              </a:rPr>
              <a:t>Core Concept #2: In their own words</a:t>
            </a:r>
            <a:endParaRPr>
              <a:solidFill>
                <a:srgbClr val="FFFFFF"/>
              </a:solidFill>
            </a:endParaRPr>
          </a:p>
        </p:txBody>
      </p:sp>
      <p:sp>
        <p:nvSpPr>
          <p:cNvPr id="569" name="Google Shape;569;p91"/>
          <p:cNvSpPr txBox="1"/>
          <p:nvPr/>
        </p:nvSpPr>
        <p:spPr>
          <a:xfrm>
            <a:off x="3459000" y="4889950"/>
            <a:ext cx="5274000" cy="727500"/>
          </a:xfrm>
          <a:prstGeom prst="rect">
            <a:avLst/>
          </a:prstGeom>
          <a:noFill/>
          <a:ln>
            <a:noFill/>
          </a:ln>
        </p:spPr>
        <p:txBody>
          <a:bodyPr spcFirstLastPara="1" wrap="square" lIns="91425" tIns="91425" rIns="91425" bIns="91425" anchor="t" anchorCtr="0">
            <a:noAutofit/>
          </a:bodyPr>
          <a:lstStyle/>
          <a:p>
            <a:pPr marL="0" lvl="0" indent="0" algn="ctr" rtl="0">
              <a:lnSpc>
                <a:spcPct val="85000"/>
              </a:lnSpc>
              <a:spcBef>
                <a:spcPts val="0"/>
              </a:spcBef>
              <a:spcAft>
                <a:spcPts val="0"/>
              </a:spcAft>
              <a:buClr>
                <a:schemeClr val="dk1"/>
              </a:buClr>
              <a:buSzPts val="1400"/>
              <a:buFont typeface="Arial"/>
              <a:buNone/>
            </a:pPr>
            <a:r>
              <a:rPr lang="en-US">
                <a:solidFill>
                  <a:schemeClr val="accent1"/>
                </a:solidFill>
                <a:latin typeface="Londrina Solid"/>
                <a:ea typeface="Londrina Solid"/>
                <a:cs typeface="Londrina Solid"/>
                <a:sym typeface="Londrina Solid"/>
              </a:rPr>
              <a:t>–BELLE GLADE, FL, HISPANIC FEMALE, 17-21, LOWER INCOME</a:t>
            </a:r>
            <a:endParaRPr>
              <a:solidFill>
                <a:schemeClr val="accent1"/>
              </a:solidFill>
              <a:latin typeface="Londrina Solid"/>
              <a:ea typeface="Londrina Solid"/>
              <a:cs typeface="Londrina Solid"/>
              <a:sym typeface="Londrina Solid"/>
            </a:endParaRPr>
          </a:p>
          <a:p>
            <a:pPr marL="0" lvl="0" indent="0" algn="ctr" rtl="0">
              <a:spcBef>
                <a:spcPts val="0"/>
              </a:spcBef>
              <a:spcAft>
                <a:spcPts val="0"/>
              </a:spcAft>
              <a:buNone/>
            </a:pPr>
            <a:endParaRPr sz="1800">
              <a:solidFill>
                <a:schemeClr val="accent2"/>
              </a:solidFill>
              <a:latin typeface="Montserrat Light"/>
              <a:ea typeface="Montserrat Light"/>
              <a:cs typeface="Montserrat Light"/>
              <a:sym typeface="Montserrat Light"/>
            </a:endParaRPr>
          </a:p>
        </p:txBody>
      </p:sp>
      <p:sp>
        <p:nvSpPr>
          <p:cNvPr id="570" name="Google Shape;570;p91"/>
          <p:cNvSpPr txBox="1"/>
          <p:nvPr/>
        </p:nvSpPr>
        <p:spPr>
          <a:xfrm>
            <a:off x="0" y="2618350"/>
            <a:ext cx="12192000" cy="2081700"/>
          </a:xfrm>
          <a:prstGeom prst="rect">
            <a:avLst/>
          </a:prstGeom>
          <a:noFill/>
          <a:ln>
            <a:noFill/>
          </a:ln>
        </p:spPr>
        <p:txBody>
          <a:bodyPr spcFirstLastPara="1" wrap="square" lIns="91425" tIns="91425" rIns="91425" bIns="91425" anchor="t" anchorCtr="0">
            <a:noAutofit/>
          </a:bodyPr>
          <a:lstStyle/>
          <a:p>
            <a:pPr marL="1188720" marR="1188720" lvl="0" indent="0" algn="ctr" rtl="0">
              <a:lnSpc>
                <a:spcPct val="100000"/>
              </a:lnSpc>
              <a:spcBef>
                <a:spcPts val="0"/>
              </a:spcBef>
              <a:spcAft>
                <a:spcPts val="0"/>
              </a:spcAft>
              <a:buClr>
                <a:schemeClr val="dk1"/>
              </a:buClr>
              <a:buSzPts val="1100"/>
              <a:buFont typeface="Arial"/>
              <a:buNone/>
            </a:pPr>
            <a:r>
              <a:rPr lang="en-US" sz="1800">
                <a:solidFill>
                  <a:srgbClr val="FFFFFF"/>
                </a:solidFill>
                <a:latin typeface="Montserrat Light"/>
                <a:ea typeface="Montserrat Light"/>
                <a:cs typeface="Montserrat Light"/>
                <a:sym typeface="Montserrat Light"/>
              </a:rPr>
              <a:t>“I'm a female; Hispanic, Cuban culture. My family, I guess they came to the United States to have a better life for their children and for themselves. My mom is not as strict—traditionally wise—but my grandma is</a:t>
            </a:r>
            <a:r>
              <a:rPr lang="en-US" sz="1800" b="1">
                <a:solidFill>
                  <a:srgbClr val="FFFFFF"/>
                </a:solidFill>
                <a:latin typeface="Montserrat Light"/>
                <a:ea typeface="Montserrat Light"/>
                <a:cs typeface="Montserrat Light"/>
                <a:sym typeface="Montserrat Light"/>
              </a:rPr>
              <a:t>…</a:t>
            </a:r>
            <a:r>
              <a:rPr lang="en-US" sz="1800" b="1">
                <a:solidFill>
                  <a:srgbClr val="FFFFFF"/>
                </a:solidFill>
                <a:latin typeface="Montserrat"/>
                <a:ea typeface="Montserrat"/>
                <a:cs typeface="Montserrat"/>
                <a:sym typeface="Montserrat"/>
              </a:rPr>
              <a:t>[My culture is] Cuban, I guess. I was born here in the United States. I describe myself American/Cuban, white, but I mean I don't blend in with Cubans necessarily. The majority of my friends are Mexican, so I am more them than Cuban.</a:t>
            </a:r>
            <a:r>
              <a:rPr lang="en-US" sz="1800" b="1">
                <a:solidFill>
                  <a:srgbClr val="FFFFFF"/>
                </a:solidFill>
                <a:latin typeface="Montserrat Light"/>
                <a:ea typeface="Montserrat Light"/>
                <a:cs typeface="Montserrat Light"/>
                <a:sym typeface="Montserrat Light"/>
              </a:rPr>
              <a:t> </a:t>
            </a:r>
            <a:r>
              <a:rPr lang="en-US" sz="1800">
                <a:solidFill>
                  <a:srgbClr val="FFFFFF"/>
                </a:solidFill>
                <a:latin typeface="Montserrat Light"/>
                <a:ea typeface="Montserrat Light"/>
                <a:cs typeface="Montserrat Light"/>
                <a:sym typeface="Montserrat Light"/>
              </a:rPr>
              <a:t>Cubans are…not quiet. </a:t>
            </a:r>
            <a:r>
              <a:rPr lang="en-US" sz="1800" b="1">
                <a:solidFill>
                  <a:srgbClr val="FFFFFF"/>
                </a:solidFill>
                <a:latin typeface="Montserrat"/>
                <a:ea typeface="Montserrat"/>
                <a:cs typeface="Montserrat"/>
                <a:sym typeface="Montserrat"/>
              </a:rPr>
              <a:t>[I identify more with Mexican culture] because I actually like their food better too.”</a:t>
            </a:r>
            <a:endParaRPr sz="1800" b="1">
              <a:solidFill>
                <a:srgbClr val="FFFFFF"/>
              </a:solidFill>
            </a:endParaRPr>
          </a:p>
          <a:p>
            <a:pPr marL="1371600" marR="1371600" lvl="0" indent="0" algn="ctr" rtl="0">
              <a:lnSpc>
                <a:spcPct val="100000"/>
              </a:lnSpc>
              <a:spcBef>
                <a:spcPts val="0"/>
              </a:spcBef>
              <a:spcAft>
                <a:spcPts val="0"/>
              </a:spcAft>
              <a:buNone/>
            </a:pPr>
            <a:endParaRPr>
              <a:solidFill>
                <a:srgbClr val="FFFFFF"/>
              </a:solidFill>
              <a:latin typeface="Montserrat Light"/>
              <a:ea typeface="Montserrat Light"/>
              <a:cs typeface="Montserrat Light"/>
              <a:sym typeface="Montserrat Light"/>
            </a:endParaRPr>
          </a:p>
        </p:txBody>
      </p:sp>
      <p:sp>
        <p:nvSpPr>
          <p:cNvPr id="571" name="Google Shape;571;p91"/>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572" name="Google Shape;572;p91"/>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IDENTITY</a:t>
            </a:r>
            <a:endParaRPr/>
          </a:p>
        </p:txBody>
      </p:sp>
      <p:pic>
        <p:nvPicPr>
          <p:cNvPr id="573" name="Google Shape;573;p91"/>
          <p:cNvPicPr preferRelativeResize="0"/>
          <p:nvPr/>
        </p:nvPicPr>
        <p:blipFill>
          <a:blip r:embed="rId5">
            <a:alphaModFix/>
          </a:blip>
          <a:stretch>
            <a:fillRect/>
          </a:stretch>
        </p:blipFill>
        <p:spPr>
          <a:xfrm>
            <a:off x="5583483" y="2063360"/>
            <a:ext cx="1005984" cy="365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578"/>
        <p:cNvGrpSpPr/>
        <p:nvPr/>
      </p:nvGrpSpPr>
      <p:grpSpPr>
        <a:xfrm>
          <a:off x="0" y="0"/>
          <a:ext cx="0" cy="0"/>
          <a:chOff x="0" y="0"/>
          <a:chExt cx="0" cy="0"/>
        </a:xfrm>
      </p:grpSpPr>
      <p:pic>
        <p:nvPicPr>
          <p:cNvPr id="579" name="Google Shape;579;p92"/>
          <p:cNvPicPr preferRelativeResize="0"/>
          <p:nvPr/>
        </p:nvPicPr>
        <p:blipFill rotWithShape="1">
          <a:blip r:embed="rId3">
            <a:alphaModFix amt="50000"/>
          </a:blip>
          <a:srcRect l="20191" t="24849" r="14568" b="19055"/>
          <a:stretch/>
        </p:blipFill>
        <p:spPr>
          <a:xfrm rot="10800000">
            <a:off x="6" y="19049"/>
            <a:ext cx="12172944" cy="6838950"/>
          </a:xfrm>
          <a:prstGeom prst="rect">
            <a:avLst/>
          </a:prstGeom>
          <a:noFill/>
          <a:ln>
            <a:noFill/>
          </a:ln>
        </p:spPr>
      </p:pic>
      <p:sp>
        <p:nvSpPr>
          <p:cNvPr id="580" name="Google Shape;580;p92"/>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solidFill>
                  <a:srgbClr val="FFFFFF"/>
                </a:solidFill>
              </a:rPr>
              <a:t>13</a:t>
            </a:fld>
            <a:endParaRPr>
              <a:solidFill>
                <a:srgbClr val="FFFFFF"/>
              </a:solidFill>
            </a:endParaRPr>
          </a:p>
        </p:txBody>
      </p:sp>
      <p:sp>
        <p:nvSpPr>
          <p:cNvPr id="581" name="Google Shape;581;p92"/>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2"/>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582" name="Google Shape;582;p92"/>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IDENTITY</a:t>
            </a:r>
            <a:endParaRPr/>
          </a:p>
        </p:txBody>
      </p:sp>
      <p:pic>
        <p:nvPicPr>
          <p:cNvPr id="583" name="Google Shape;583;p92"/>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584" name="Google Shape;584;p92"/>
          <p:cNvSpPr txBox="1">
            <a:spLocks noGrp="1"/>
          </p:cNvSpPr>
          <p:nvPr>
            <p:ph type="title"/>
          </p:nvPr>
        </p:nvSpPr>
        <p:spPr>
          <a:xfrm>
            <a:off x="0" y="365125"/>
            <a:ext cx="11827500" cy="1325700"/>
          </a:xfrm>
          <a:prstGeom prst="rect">
            <a:avLst/>
          </a:prstGeom>
          <a:noFill/>
          <a:ln>
            <a:noFill/>
          </a:ln>
        </p:spPr>
        <p:txBody>
          <a:bodyPr spcFirstLastPara="1" wrap="square" lIns="91425" tIns="45700" rIns="91425" bIns="45700" anchor="ctr" anchorCtr="0">
            <a:noAutofit/>
          </a:bodyPr>
          <a:lstStyle/>
          <a:p>
            <a:pPr marL="457200" lvl="0" indent="0" algn="l" rtl="0">
              <a:lnSpc>
                <a:spcPct val="90000"/>
              </a:lnSpc>
              <a:spcBef>
                <a:spcPts val="0"/>
              </a:spcBef>
              <a:spcAft>
                <a:spcPts val="0"/>
              </a:spcAft>
              <a:buSzPts val="4400"/>
              <a:buNone/>
            </a:pPr>
            <a:r>
              <a:rPr lang="en-US">
                <a:solidFill>
                  <a:srgbClr val="FFFFFF"/>
                </a:solidFill>
              </a:rPr>
              <a:t>Core Concept #2: In their own words</a:t>
            </a:r>
            <a:endParaRPr>
              <a:solidFill>
                <a:srgbClr val="FFFFFF"/>
              </a:solidFill>
            </a:endParaRPr>
          </a:p>
        </p:txBody>
      </p:sp>
      <p:sp>
        <p:nvSpPr>
          <p:cNvPr id="585" name="Google Shape;585;p92"/>
          <p:cNvSpPr txBox="1"/>
          <p:nvPr/>
        </p:nvSpPr>
        <p:spPr>
          <a:xfrm>
            <a:off x="-10650" y="1602775"/>
            <a:ext cx="12172800" cy="7959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00"/>
              </a:buClr>
              <a:buFont typeface="Arial"/>
              <a:buNone/>
            </a:pPr>
            <a:r>
              <a:rPr lang="en-US" sz="1800">
                <a:solidFill>
                  <a:srgbClr val="FFFFFF"/>
                </a:solidFill>
                <a:latin typeface="Montserrat Light"/>
                <a:ea typeface="Montserrat Light"/>
                <a:cs typeface="Montserrat Light"/>
                <a:sym typeface="Montserrat Light"/>
              </a:rPr>
              <a:t>“</a:t>
            </a:r>
            <a:r>
              <a:rPr lang="en-US" sz="1600">
                <a:solidFill>
                  <a:srgbClr val="FFFFFF"/>
                </a:solidFill>
                <a:latin typeface="Montserrat Light"/>
                <a:ea typeface="Montserrat Light"/>
                <a:cs typeface="Montserrat Light"/>
                <a:sym typeface="Montserrat Light"/>
              </a:rPr>
              <a:t>Going into it you could say I think </a:t>
            </a:r>
            <a:r>
              <a:rPr lang="en-US" sz="1600" b="1">
                <a:solidFill>
                  <a:srgbClr val="FFFFFF"/>
                </a:solidFill>
                <a:latin typeface="Montserrat"/>
                <a:ea typeface="Montserrat"/>
                <a:cs typeface="Montserrat"/>
                <a:sym typeface="Montserrat"/>
              </a:rPr>
              <a:t>this person is going to be racist</a:t>
            </a:r>
            <a:r>
              <a:rPr lang="en-US" sz="1600">
                <a:solidFill>
                  <a:srgbClr val="FFFFFF"/>
                </a:solidFill>
                <a:latin typeface="Montserrat Light"/>
                <a:ea typeface="Montserrat Light"/>
                <a:cs typeface="Montserrat Light"/>
                <a:sym typeface="Montserrat Light"/>
              </a:rPr>
              <a:t>…</a:t>
            </a:r>
            <a:r>
              <a:rPr lang="en-US" sz="1600" b="1">
                <a:solidFill>
                  <a:srgbClr val="FFFFFF"/>
                </a:solidFill>
                <a:latin typeface="Montserrat"/>
                <a:ea typeface="Montserrat"/>
                <a:cs typeface="Montserrat"/>
                <a:sym typeface="Montserrat"/>
              </a:rPr>
              <a:t>I just feel like it depends on your attitude too</a:t>
            </a:r>
            <a:r>
              <a:rPr lang="en-US" sz="1600" b="1">
                <a:solidFill>
                  <a:srgbClr val="FFFFFF"/>
                </a:solidFill>
                <a:latin typeface="Montserrat Light"/>
                <a:ea typeface="Montserrat Light"/>
                <a:cs typeface="Montserrat Light"/>
                <a:sym typeface="Montserrat Light"/>
              </a:rPr>
              <a:t>.</a:t>
            </a:r>
            <a:r>
              <a:rPr lang="en-US" sz="1600">
                <a:solidFill>
                  <a:srgbClr val="FFFFFF"/>
                </a:solidFill>
                <a:latin typeface="Montserrat Light"/>
                <a:ea typeface="Montserrat Light"/>
                <a:cs typeface="Montserrat Light"/>
                <a:sym typeface="Montserrat Light"/>
              </a:rPr>
              <a:t>”</a:t>
            </a:r>
            <a:endParaRPr sz="1600">
              <a:solidFill>
                <a:srgbClr val="FFFFFF"/>
              </a:solidFill>
              <a:latin typeface="Montserrat Light"/>
              <a:ea typeface="Montserrat Light"/>
              <a:cs typeface="Montserrat Light"/>
              <a:sym typeface="Montserrat Light"/>
            </a:endParaRPr>
          </a:p>
          <a:p>
            <a:pPr marL="0" lvl="0" indent="0" algn="ctr" rtl="0">
              <a:lnSpc>
                <a:spcPct val="85000"/>
              </a:lnSpc>
              <a:spcBef>
                <a:spcPts val="1000"/>
              </a:spcBef>
              <a:spcAft>
                <a:spcPts val="0"/>
              </a:spcAft>
              <a:buClr>
                <a:schemeClr val="dk1"/>
              </a:buClr>
              <a:buFont typeface="Arial"/>
              <a:buNone/>
            </a:pPr>
            <a:r>
              <a:rPr lang="en-US">
                <a:solidFill>
                  <a:schemeClr val="accent1"/>
                </a:solidFill>
                <a:latin typeface="Londrina Solid"/>
                <a:ea typeface="Londrina Solid"/>
                <a:cs typeface="Londrina Solid"/>
                <a:sym typeface="Londrina Solid"/>
              </a:rPr>
              <a:t>–PUEBLO, CO, HISPANIC FEMALE, 15-18, LOWER INCOME</a:t>
            </a:r>
            <a:endParaRPr>
              <a:solidFill>
                <a:schemeClr val="accent1"/>
              </a:solidFill>
              <a:latin typeface="Londrina Solid"/>
              <a:ea typeface="Londrina Solid"/>
              <a:cs typeface="Londrina Solid"/>
              <a:sym typeface="Londrina Solid"/>
            </a:endParaRPr>
          </a:p>
          <a:p>
            <a:pPr marL="0" lvl="0" indent="0" algn="ctr" rtl="0">
              <a:spcBef>
                <a:spcPts val="0"/>
              </a:spcBef>
              <a:spcAft>
                <a:spcPts val="0"/>
              </a:spcAft>
              <a:buClr>
                <a:srgbClr val="000000"/>
              </a:buClr>
              <a:buFont typeface="Arial"/>
              <a:buNone/>
            </a:pPr>
            <a:endParaRPr sz="1600" i="1">
              <a:solidFill>
                <a:srgbClr val="FFFFFF"/>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None/>
            </a:pPr>
            <a:endParaRPr sz="1700" i="1">
              <a:latin typeface="Montserrat Light"/>
              <a:ea typeface="Montserrat Light"/>
              <a:cs typeface="Montserrat Light"/>
              <a:sym typeface="Montserrat Light"/>
            </a:endParaRPr>
          </a:p>
        </p:txBody>
      </p:sp>
      <p:sp>
        <p:nvSpPr>
          <p:cNvPr id="586" name="Google Shape;586;p92"/>
          <p:cNvSpPr txBox="1"/>
          <p:nvPr/>
        </p:nvSpPr>
        <p:spPr>
          <a:xfrm>
            <a:off x="-10625" y="2912063"/>
            <a:ext cx="12192000" cy="1690500"/>
          </a:xfrm>
          <a:prstGeom prst="rect">
            <a:avLst/>
          </a:prstGeom>
          <a:noFill/>
          <a:ln>
            <a:noFill/>
          </a:ln>
        </p:spPr>
        <p:txBody>
          <a:bodyPr spcFirstLastPara="1" wrap="square" lIns="91425" tIns="91425" rIns="91425" bIns="91425" anchor="t" anchorCtr="0">
            <a:noAutofit/>
          </a:bodyPr>
          <a:lstStyle/>
          <a:p>
            <a:pPr marL="457200" marR="457200" lvl="0" indent="0" algn="ctr" rtl="0">
              <a:spcBef>
                <a:spcPts val="0"/>
              </a:spcBef>
              <a:spcAft>
                <a:spcPts val="0"/>
              </a:spcAft>
              <a:buClr>
                <a:schemeClr val="dk1"/>
              </a:buClr>
              <a:buFont typeface="Arial"/>
              <a:buNone/>
            </a:pPr>
            <a:r>
              <a:rPr lang="en-US" sz="1600">
                <a:solidFill>
                  <a:srgbClr val="FFFFFF"/>
                </a:solidFill>
                <a:latin typeface="Montserrat Light"/>
                <a:ea typeface="Montserrat Light"/>
                <a:cs typeface="Montserrat Light"/>
                <a:sym typeface="Montserrat Light"/>
              </a:rPr>
              <a:t>“</a:t>
            </a:r>
            <a:r>
              <a:rPr lang="en-US" sz="1600" b="1">
                <a:solidFill>
                  <a:srgbClr val="FFFFFF"/>
                </a:solidFill>
                <a:latin typeface="Montserrat"/>
                <a:ea typeface="Montserrat"/>
                <a:cs typeface="Montserrat"/>
                <a:sym typeface="Montserrat"/>
              </a:rPr>
              <a:t>Being Black is already hard</a:t>
            </a:r>
            <a:r>
              <a:rPr lang="en-US" sz="1600" b="1">
                <a:solidFill>
                  <a:srgbClr val="FFFFFF"/>
                </a:solidFill>
                <a:latin typeface="Montserrat Light"/>
                <a:ea typeface="Montserrat Light"/>
                <a:cs typeface="Montserrat Light"/>
                <a:sym typeface="Montserrat Light"/>
              </a:rPr>
              <a:t>. </a:t>
            </a:r>
            <a:r>
              <a:rPr lang="en-US" sz="1600" b="1">
                <a:solidFill>
                  <a:srgbClr val="FFFFFF"/>
                </a:solidFill>
                <a:latin typeface="Montserrat"/>
                <a:ea typeface="Montserrat"/>
                <a:cs typeface="Montserrat"/>
                <a:sym typeface="Montserrat"/>
              </a:rPr>
              <a:t>To be gay on top of that is ten times harder</a:t>
            </a:r>
            <a:r>
              <a:rPr lang="en-US" sz="1600">
                <a:solidFill>
                  <a:srgbClr val="FFFFFF"/>
                </a:solidFill>
                <a:latin typeface="Montserrat Light"/>
                <a:ea typeface="Montserrat Light"/>
                <a:cs typeface="Montserrat Light"/>
                <a:sym typeface="Montserrat Light"/>
              </a:rPr>
              <a:t>. I’m telling right now, they already think you’re less of a man or less of anything. And I ain’t none of those, just know that. So </a:t>
            </a:r>
            <a:r>
              <a:rPr lang="en-US" sz="1600" b="1">
                <a:solidFill>
                  <a:srgbClr val="FFFFFF"/>
                </a:solidFill>
                <a:latin typeface="Montserrat Light"/>
                <a:ea typeface="Montserrat Light"/>
                <a:cs typeface="Montserrat Light"/>
                <a:sym typeface="Montserrat Light"/>
              </a:rPr>
              <a:t>you got to prove yourself ten times more</a:t>
            </a:r>
            <a:r>
              <a:rPr lang="en-US" sz="1600">
                <a:solidFill>
                  <a:srgbClr val="FFFFFF"/>
                </a:solidFill>
                <a:latin typeface="Montserrat Light"/>
                <a:ea typeface="Montserrat Light"/>
                <a:cs typeface="Montserrat Light"/>
                <a:sym typeface="Montserrat Light"/>
              </a:rPr>
              <a:t> just to be noticed. </a:t>
            </a:r>
            <a:r>
              <a:rPr lang="en-US" sz="1600" b="1">
                <a:solidFill>
                  <a:srgbClr val="FFFFFF"/>
                </a:solidFill>
                <a:latin typeface="Montserrat"/>
                <a:ea typeface="Montserrat"/>
                <a:cs typeface="Montserrat"/>
                <a:sym typeface="Montserrat"/>
              </a:rPr>
              <a:t>So I just try to always start everything out with a joke</a:t>
            </a:r>
            <a:r>
              <a:rPr lang="en-US" sz="1600" b="1">
                <a:solidFill>
                  <a:srgbClr val="FFFFFF"/>
                </a:solidFill>
                <a:latin typeface="Montserrat Light"/>
                <a:ea typeface="Montserrat Light"/>
                <a:cs typeface="Montserrat Light"/>
                <a:sym typeface="Montserrat Light"/>
              </a:rPr>
              <a:t>.</a:t>
            </a:r>
            <a:r>
              <a:rPr lang="en-US" sz="1600">
                <a:solidFill>
                  <a:srgbClr val="FFFFFF"/>
                </a:solidFill>
                <a:latin typeface="Montserrat Light"/>
                <a:ea typeface="Montserrat Light"/>
                <a:cs typeface="Montserrat Light"/>
                <a:sym typeface="Montserrat Light"/>
              </a:rPr>
              <a:t>” </a:t>
            </a:r>
            <a:endParaRPr sz="1600">
              <a:solidFill>
                <a:schemeClr val="dk1"/>
              </a:solidFill>
              <a:latin typeface="Montserrat Light"/>
              <a:ea typeface="Montserrat Light"/>
              <a:cs typeface="Montserrat Light"/>
              <a:sym typeface="Montserrat Light"/>
            </a:endParaRPr>
          </a:p>
          <a:p>
            <a:pPr marL="914400" marR="914400" lvl="0" indent="0" algn="ctr" rtl="0">
              <a:spcBef>
                <a:spcPts val="1000"/>
              </a:spcBef>
              <a:spcAft>
                <a:spcPts val="0"/>
              </a:spcAft>
              <a:buNone/>
            </a:pPr>
            <a:r>
              <a:rPr lang="en-US">
                <a:solidFill>
                  <a:schemeClr val="accent1"/>
                </a:solidFill>
                <a:latin typeface="Londrina Solid"/>
                <a:ea typeface="Londrina Solid"/>
                <a:cs typeface="Londrina Solid"/>
                <a:sym typeface="Londrina Solid"/>
              </a:rPr>
              <a:t>–NEW YORK, NY, BLACK MALE, 17-21, LOWER INCOME</a:t>
            </a:r>
            <a:endParaRPr>
              <a:solidFill>
                <a:schemeClr val="accent1"/>
              </a:solidFill>
              <a:latin typeface="Londrina Solid"/>
              <a:ea typeface="Londrina Solid"/>
              <a:cs typeface="Londrina Solid"/>
              <a:sym typeface="Londrina Solid"/>
            </a:endParaRPr>
          </a:p>
          <a:p>
            <a:pPr marL="914400" marR="914400" lvl="0" indent="0" algn="ctr" rtl="0">
              <a:spcBef>
                <a:spcPts val="0"/>
              </a:spcBef>
              <a:spcAft>
                <a:spcPts val="0"/>
              </a:spcAft>
              <a:buClr>
                <a:schemeClr val="dk1"/>
              </a:buClr>
              <a:buSzPts val="1100"/>
              <a:buFont typeface="Arial"/>
              <a:buNone/>
            </a:pPr>
            <a:endParaRPr sz="1700" i="1">
              <a:latin typeface="Montserrat Light"/>
              <a:ea typeface="Montserrat Light"/>
              <a:cs typeface="Montserrat Light"/>
              <a:sym typeface="Montserrat Light"/>
            </a:endParaRPr>
          </a:p>
        </p:txBody>
      </p:sp>
      <p:sp>
        <p:nvSpPr>
          <p:cNvPr id="587" name="Google Shape;587;p92"/>
          <p:cNvSpPr txBox="1"/>
          <p:nvPr/>
        </p:nvSpPr>
        <p:spPr>
          <a:xfrm>
            <a:off x="0" y="4737325"/>
            <a:ext cx="12192000" cy="1513500"/>
          </a:xfrm>
          <a:prstGeom prst="rect">
            <a:avLst/>
          </a:prstGeom>
          <a:noFill/>
          <a:ln>
            <a:noFill/>
          </a:ln>
        </p:spPr>
        <p:txBody>
          <a:bodyPr spcFirstLastPara="1" wrap="square" lIns="91425" tIns="91425" rIns="91425" bIns="91425" anchor="t" anchorCtr="0">
            <a:spAutoFit/>
          </a:bodyPr>
          <a:lstStyle/>
          <a:p>
            <a:pPr marL="914400" marR="914400" lvl="0" indent="0" algn="ctr" rtl="0">
              <a:spcBef>
                <a:spcPts val="0"/>
              </a:spcBef>
              <a:spcAft>
                <a:spcPts val="0"/>
              </a:spcAft>
              <a:buNone/>
            </a:pPr>
            <a:r>
              <a:rPr lang="en-US" sz="1600">
                <a:solidFill>
                  <a:srgbClr val="FFFFFF"/>
                </a:solidFill>
                <a:latin typeface="Montserrat Light"/>
                <a:ea typeface="Montserrat Light"/>
                <a:cs typeface="Montserrat Light"/>
                <a:sym typeface="Montserrat Light"/>
              </a:rPr>
              <a:t>“….in nursing school I'm going to come across men in the same field.  </a:t>
            </a:r>
            <a:r>
              <a:rPr lang="en-US" sz="1600" b="1">
                <a:solidFill>
                  <a:srgbClr val="FFFFFF"/>
                </a:solidFill>
                <a:latin typeface="Montserrat Light"/>
                <a:ea typeface="Montserrat Light"/>
                <a:cs typeface="Montserrat Light"/>
                <a:sym typeface="Montserrat Light"/>
              </a:rPr>
              <a:t>And they may feel like, well, she's a female, so I have more power or more knowledge than her.  So that just makes me feel like </a:t>
            </a:r>
            <a:r>
              <a:rPr lang="en-US" sz="1600" b="1">
                <a:solidFill>
                  <a:srgbClr val="FFFFFF"/>
                </a:solidFill>
                <a:latin typeface="Montserrat"/>
                <a:ea typeface="Montserrat"/>
                <a:cs typeface="Montserrat"/>
                <a:sym typeface="Montserrat"/>
              </a:rPr>
              <a:t>I got to go harder, and I got to be stronger because there are other, well, males in the program, and they already feel like they have more power than women.</a:t>
            </a:r>
            <a:r>
              <a:rPr lang="en-US" sz="1600">
                <a:solidFill>
                  <a:srgbClr val="FFFFFF"/>
                </a:solidFill>
                <a:latin typeface="Montserrat Light"/>
                <a:ea typeface="Montserrat Light"/>
                <a:cs typeface="Montserrat Light"/>
                <a:sym typeface="Montserrat Light"/>
              </a:rPr>
              <a:t>”</a:t>
            </a:r>
            <a:endParaRPr sz="1600" b="1">
              <a:solidFill>
                <a:srgbClr val="FFFFFF"/>
              </a:solidFill>
              <a:latin typeface="Montserrat Light"/>
              <a:ea typeface="Montserrat Light"/>
              <a:cs typeface="Montserrat Light"/>
              <a:sym typeface="Montserrat Light"/>
            </a:endParaRPr>
          </a:p>
          <a:p>
            <a:pPr marL="0" lvl="0" indent="0" algn="ctr" rtl="0">
              <a:spcBef>
                <a:spcPts val="1000"/>
              </a:spcBef>
              <a:spcAft>
                <a:spcPts val="0"/>
              </a:spcAft>
              <a:buNone/>
            </a:pPr>
            <a:r>
              <a:rPr lang="en-US">
                <a:solidFill>
                  <a:schemeClr val="accent1"/>
                </a:solidFill>
                <a:latin typeface="Londrina Solid"/>
                <a:ea typeface="Londrina Solid"/>
                <a:cs typeface="Londrina Solid"/>
                <a:sym typeface="Londrina Solid"/>
              </a:rPr>
              <a:t>-GREENVILLE, MS, BLACK FEMALE, 15-18, LOWER INCOME</a:t>
            </a:r>
            <a:endParaRPr sz="1200">
              <a:solidFill>
                <a:schemeClr val="accent1"/>
              </a:solidFill>
              <a:latin typeface="Londrina Solid"/>
              <a:ea typeface="Londrina Solid"/>
              <a:cs typeface="Londrina Solid"/>
              <a:sym typeface="Londrina Solid"/>
            </a:endParaRPr>
          </a:p>
        </p:txBody>
      </p:sp>
      <p:sp>
        <p:nvSpPr>
          <p:cNvPr id="588" name="Google Shape;588;p92"/>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589" name="Google Shape;589;p92"/>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IDENTITY</a:t>
            </a:r>
            <a:endParaRPr/>
          </a:p>
        </p:txBody>
      </p:sp>
      <p:pic>
        <p:nvPicPr>
          <p:cNvPr id="590" name="Google Shape;590;p92"/>
          <p:cNvPicPr preferRelativeResize="0"/>
          <p:nvPr/>
        </p:nvPicPr>
        <p:blipFill>
          <a:blip r:embed="rId5">
            <a:alphaModFix/>
          </a:blip>
          <a:stretch>
            <a:fillRect/>
          </a:stretch>
        </p:blipFill>
        <p:spPr>
          <a:xfrm>
            <a:off x="5583483" y="2472835"/>
            <a:ext cx="1005984" cy="365100"/>
          </a:xfrm>
          <a:prstGeom prst="rect">
            <a:avLst/>
          </a:prstGeom>
          <a:noFill/>
          <a:ln>
            <a:noFill/>
          </a:ln>
        </p:spPr>
      </p:pic>
      <p:pic>
        <p:nvPicPr>
          <p:cNvPr id="591" name="Google Shape;591;p92"/>
          <p:cNvPicPr preferRelativeResize="0"/>
          <p:nvPr/>
        </p:nvPicPr>
        <p:blipFill>
          <a:blip r:embed="rId5">
            <a:alphaModFix/>
          </a:blip>
          <a:stretch>
            <a:fillRect/>
          </a:stretch>
        </p:blipFill>
        <p:spPr>
          <a:xfrm>
            <a:off x="5669208" y="4237485"/>
            <a:ext cx="1005984" cy="365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596"/>
        <p:cNvGrpSpPr/>
        <p:nvPr/>
      </p:nvGrpSpPr>
      <p:grpSpPr>
        <a:xfrm>
          <a:off x="0" y="0"/>
          <a:ext cx="0" cy="0"/>
          <a:chOff x="0" y="0"/>
          <a:chExt cx="0" cy="0"/>
        </a:xfrm>
      </p:grpSpPr>
      <p:pic>
        <p:nvPicPr>
          <p:cNvPr id="597" name="Google Shape;597;p93"/>
          <p:cNvPicPr preferRelativeResize="0"/>
          <p:nvPr/>
        </p:nvPicPr>
        <p:blipFill rotWithShape="1">
          <a:blip r:embed="rId3">
            <a:alphaModFix amt="26000"/>
          </a:blip>
          <a:srcRect l="7710" t="13879" r="4268" b="10443"/>
          <a:stretch/>
        </p:blipFill>
        <p:spPr>
          <a:xfrm rot="10800000">
            <a:off x="6" y="19049"/>
            <a:ext cx="12172944" cy="6838950"/>
          </a:xfrm>
          <a:prstGeom prst="rect">
            <a:avLst/>
          </a:prstGeom>
          <a:noFill/>
          <a:ln>
            <a:noFill/>
          </a:ln>
        </p:spPr>
      </p:pic>
      <p:sp>
        <p:nvSpPr>
          <p:cNvPr id="598" name="Google Shape;598;p93"/>
          <p:cNvSpPr/>
          <p:nvPr/>
        </p:nvSpPr>
        <p:spPr>
          <a:xfrm>
            <a:off x="0" y="2030425"/>
            <a:ext cx="12230588" cy="4827369"/>
          </a:xfrm>
          <a:custGeom>
            <a:avLst/>
            <a:gdLst/>
            <a:ahLst/>
            <a:cxnLst/>
            <a:rect l="l" t="t" r="r" b="b"/>
            <a:pathLst>
              <a:path w="488442" h="214884" extrusionOk="0">
                <a:moveTo>
                  <a:pt x="0" y="0"/>
                </a:moveTo>
                <a:lnTo>
                  <a:pt x="0" y="214884"/>
                </a:lnTo>
                <a:lnTo>
                  <a:pt x="488442" y="214884"/>
                </a:lnTo>
                <a:lnTo>
                  <a:pt x="488442" y="19812"/>
                </a:lnTo>
                <a:close/>
              </a:path>
            </a:pathLst>
          </a:custGeom>
          <a:solidFill>
            <a:srgbClr val="FFFFFF"/>
          </a:solidFill>
          <a:ln>
            <a:noFill/>
          </a:ln>
        </p:spPr>
      </p:sp>
      <p:sp>
        <p:nvSpPr>
          <p:cNvPr id="599" name="Google Shape;599;p93"/>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14</a:t>
            </a:fld>
            <a:endParaRPr/>
          </a:p>
        </p:txBody>
      </p:sp>
      <p:sp>
        <p:nvSpPr>
          <p:cNvPr id="600" name="Google Shape;600;p93"/>
          <p:cNvSpPr txBox="1">
            <a:spLocks noGrp="1"/>
          </p:cNvSpPr>
          <p:nvPr>
            <p:ph type="title"/>
          </p:nvPr>
        </p:nvSpPr>
        <p:spPr>
          <a:xfrm>
            <a:off x="485175" y="461100"/>
            <a:ext cx="9368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Montserrat Alternates"/>
              <a:buNone/>
            </a:pPr>
            <a:r>
              <a:rPr lang="en-US">
                <a:solidFill>
                  <a:srgbClr val="FFFFFF"/>
                </a:solidFill>
              </a:rPr>
              <a:t>My identity will help me to succeed</a:t>
            </a:r>
            <a:endParaRPr>
              <a:solidFill>
                <a:srgbClr val="FFFFFF"/>
              </a:solidFill>
            </a:endParaRPr>
          </a:p>
        </p:txBody>
      </p:sp>
      <p:sp>
        <p:nvSpPr>
          <p:cNvPr id="601" name="Google Shape;601;p93"/>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2"/>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602" name="Google Shape;602;p93"/>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CONCEPT #2</a:t>
            </a:r>
            <a:endParaRPr/>
          </a:p>
        </p:txBody>
      </p:sp>
      <p:pic>
        <p:nvPicPr>
          <p:cNvPr id="603" name="Google Shape;603;p93" descr="A screenshot of a cell phone&#10;&#10;Description automatically generated"/>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604" name="Google Shape;604;p93"/>
          <p:cNvSpPr txBox="1">
            <a:spLocks noGrp="1"/>
          </p:cNvSpPr>
          <p:nvPr>
            <p:ph type="body" idx="1"/>
          </p:nvPr>
        </p:nvSpPr>
        <p:spPr>
          <a:xfrm>
            <a:off x="571500" y="2865175"/>
            <a:ext cx="10601400" cy="3340500"/>
          </a:xfrm>
          <a:prstGeom prst="rect">
            <a:avLst/>
          </a:prstGeom>
        </p:spPr>
        <p:txBody>
          <a:bodyPr spcFirstLastPara="1" wrap="square" lIns="91425" tIns="45700" rIns="91425" bIns="45700" anchor="t" anchorCtr="0">
            <a:noAutofit/>
          </a:bodyPr>
          <a:lstStyle/>
          <a:p>
            <a:pPr marL="457200" lvl="0" indent="-355600" algn="l" rtl="0">
              <a:lnSpc>
                <a:spcPct val="100000"/>
              </a:lnSpc>
              <a:spcBef>
                <a:spcPts val="0"/>
              </a:spcBef>
              <a:spcAft>
                <a:spcPts val="0"/>
              </a:spcAft>
              <a:buSzPts val="2000"/>
              <a:buFont typeface="Calibri"/>
              <a:buChar char="·"/>
            </a:pPr>
            <a:r>
              <a:rPr lang="en-US"/>
              <a:t>Though young people experience race and culture as assets, when asked to list words and phrases to describe themselves, they rarely mention race, ethnicity, or gender.</a:t>
            </a:r>
            <a:endParaRPr/>
          </a:p>
          <a:p>
            <a:pPr marL="457200" lvl="0" indent="-355600" algn="l" rtl="0">
              <a:lnSpc>
                <a:spcPct val="100000"/>
              </a:lnSpc>
              <a:spcBef>
                <a:spcPts val="1000"/>
              </a:spcBef>
              <a:spcAft>
                <a:spcPts val="0"/>
              </a:spcAft>
              <a:buSzPts val="2000"/>
              <a:buFont typeface="Calibri"/>
              <a:buChar char="·"/>
            </a:pPr>
            <a:r>
              <a:rPr lang="en-US"/>
              <a:t>Young people from households with higher incomes more readily connect their individual characteristics to personal strengths than young people from lower-income households.</a:t>
            </a:r>
            <a:endParaRPr/>
          </a:p>
          <a:p>
            <a:pPr marL="457200" lvl="0" indent="-355600" algn="l" rtl="0">
              <a:lnSpc>
                <a:spcPct val="100000"/>
              </a:lnSpc>
              <a:spcBef>
                <a:spcPts val="1000"/>
              </a:spcBef>
              <a:spcAft>
                <a:spcPts val="1000"/>
              </a:spcAft>
              <a:buSzPts val="2000"/>
              <a:buFont typeface="Calibri"/>
              <a:buChar char="·"/>
            </a:pPr>
            <a:r>
              <a:rPr lang="en-US"/>
              <a:t>Young people understand sexual orientation and gender identity to be part of their culture.</a:t>
            </a:r>
            <a:endParaRPr>
              <a:solidFill>
                <a:srgbClr val="000000"/>
              </a:solidFill>
            </a:endParaRPr>
          </a:p>
        </p:txBody>
      </p:sp>
      <p:sp>
        <p:nvSpPr>
          <p:cNvPr id="605" name="Google Shape;605;p93"/>
          <p:cNvSpPr txBox="1"/>
          <p:nvPr/>
        </p:nvSpPr>
        <p:spPr>
          <a:xfrm>
            <a:off x="571500" y="2500063"/>
            <a:ext cx="40122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accent1"/>
                </a:solidFill>
                <a:latin typeface="Montserrat ExtraBold"/>
                <a:ea typeface="Montserrat ExtraBold"/>
                <a:cs typeface="Montserrat ExtraBold"/>
                <a:sym typeface="Montserrat ExtraBold"/>
              </a:rPr>
              <a:t>ADDITIONAL TALKING POINTS</a:t>
            </a:r>
            <a:endParaRPr sz="1300">
              <a:solidFill>
                <a:schemeClr val="accent1"/>
              </a:solidFill>
              <a:latin typeface="Montserrat ExtraBold"/>
              <a:ea typeface="Montserrat ExtraBold"/>
              <a:cs typeface="Montserrat ExtraBold"/>
              <a:sym typeface="Montserrat ExtraBold"/>
            </a:endParaRPr>
          </a:p>
        </p:txBody>
      </p:sp>
      <p:sp>
        <p:nvSpPr>
          <p:cNvPr id="606" name="Google Shape;606;p93"/>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607" name="Google Shape;607;p93"/>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IDENTITY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11"/>
        <p:cNvGrpSpPr/>
        <p:nvPr/>
      </p:nvGrpSpPr>
      <p:grpSpPr>
        <a:xfrm>
          <a:off x="0" y="0"/>
          <a:ext cx="0" cy="0"/>
          <a:chOff x="0" y="0"/>
          <a:chExt cx="0" cy="0"/>
        </a:xfrm>
      </p:grpSpPr>
      <p:sp>
        <p:nvSpPr>
          <p:cNvPr id="612" name="Google Shape;612;p94"/>
          <p:cNvSpPr txBox="1">
            <a:spLocks noGrp="1"/>
          </p:cNvSpPr>
          <p:nvPr>
            <p:ph type="title"/>
          </p:nvPr>
        </p:nvSpPr>
        <p:spPr>
          <a:xfrm>
            <a:off x="4229100" y="1188125"/>
            <a:ext cx="7672800" cy="132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a:t>I want to have a good life, and a good job is key</a:t>
            </a:r>
            <a:endParaRPr sz="4000"/>
          </a:p>
        </p:txBody>
      </p:sp>
      <p:sp>
        <p:nvSpPr>
          <p:cNvPr id="613" name="Google Shape;613;p94"/>
          <p:cNvSpPr txBox="1">
            <a:spLocks noGrp="1"/>
          </p:cNvSpPr>
          <p:nvPr>
            <p:ph type="sldNum" idx="12"/>
          </p:nvPr>
        </p:nvSpPr>
        <p:spPr>
          <a:xfrm>
            <a:off x="5702926" y="6356350"/>
            <a:ext cx="3645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fld id="{00000000-1234-1234-1234-123412341234}" type="slidenum">
              <a:rPr lang="en-US">
                <a:solidFill>
                  <a:srgbClr val="FFFFFF"/>
                </a:solidFill>
              </a:rPr>
              <a:t>15</a:t>
            </a:fld>
            <a:endParaRPr>
              <a:solidFill>
                <a:srgbClr val="FFFFFF"/>
              </a:solidFill>
            </a:endParaRPr>
          </a:p>
        </p:txBody>
      </p:sp>
      <p:sp>
        <p:nvSpPr>
          <p:cNvPr id="614" name="Google Shape;614;p94"/>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615" name="Google Shape;615;p94"/>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CONCEPT #3</a:t>
            </a:r>
            <a:endParaRPr/>
          </a:p>
        </p:txBody>
      </p:sp>
      <p:pic>
        <p:nvPicPr>
          <p:cNvPr id="616" name="Google Shape;616;p94"/>
          <p:cNvPicPr preferRelativeResize="0"/>
          <p:nvPr/>
        </p:nvPicPr>
        <p:blipFill rotWithShape="1">
          <a:blip r:embed="rId3">
            <a:alphaModFix/>
          </a:blip>
          <a:srcRect l="14624" t="14829" b="12119"/>
          <a:stretch/>
        </p:blipFill>
        <p:spPr>
          <a:xfrm>
            <a:off x="0" y="-11300"/>
            <a:ext cx="3390900" cy="6858005"/>
          </a:xfrm>
          <a:prstGeom prst="rect">
            <a:avLst/>
          </a:prstGeom>
          <a:noFill/>
          <a:ln>
            <a:noFill/>
          </a:ln>
        </p:spPr>
      </p:pic>
      <p:sp>
        <p:nvSpPr>
          <p:cNvPr id="617" name="Google Shape;617;p94"/>
          <p:cNvSpPr txBox="1">
            <a:spLocks noGrp="1"/>
          </p:cNvSpPr>
          <p:nvPr>
            <p:ph type="body" idx="1"/>
          </p:nvPr>
        </p:nvSpPr>
        <p:spPr>
          <a:xfrm>
            <a:off x="4229100" y="2877612"/>
            <a:ext cx="7119900" cy="3366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Young people aspire to live a </a:t>
            </a:r>
            <a:r>
              <a:rPr lang="en-US" b="1" i="1"/>
              <a:t>good life</a:t>
            </a:r>
            <a:r>
              <a:rPr lang="en-US" b="1"/>
              <a:t> and they see a good job as a means to having the life they envision for themselves or thriving</a:t>
            </a:r>
            <a:r>
              <a:rPr lang="en-US"/>
              <a:t>. They understand that their journeys toward the </a:t>
            </a:r>
            <a:r>
              <a:rPr lang="en-US" i="1"/>
              <a:t>good life </a:t>
            </a:r>
            <a:r>
              <a:rPr lang="en-US"/>
              <a:t>they desire will be characterized by a mix of personal and work experiences, and most expect that they will have to strive for some amount of time before thriving. Many of the young people in this research describe their current work experience as consistent with surviving or striving.</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sz="2400"/>
          </a:p>
          <a:p>
            <a:pPr marL="0" lvl="0" indent="0" algn="l" rtl="0">
              <a:lnSpc>
                <a:spcPct val="115000"/>
              </a:lnSpc>
              <a:spcBef>
                <a:spcPts val="0"/>
              </a:spcBef>
              <a:spcAft>
                <a:spcPts val="0"/>
              </a:spcAft>
              <a:buClr>
                <a:schemeClr val="dk1"/>
              </a:buClr>
              <a:buSzPts val="1100"/>
              <a:buFont typeface="Arial"/>
              <a:buNone/>
            </a:pPr>
            <a:endParaRPr sz="1800"/>
          </a:p>
        </p:txBody>
      </p:sp>
      <p:sp>
        <p:nvSpPr>
          <p:cNvPr id="618" name="Google Shape;618;p94"/>
          <p:cNvSpPr txBox="1"/>
          <p:nvPr/>
        </p:nvSpPr>
        <p:spPr>
          <a:xfrm>
            <a:off x="4229100" y="2509625"/>
            <a:ext cx="20535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accent1"/>
                </a:solidFill>
                <a:latin typeface="Montserrat ExtraBold"/>
                <a:ea typeface="Montserrat ExtraBold"/>
                <a:cs typeface="Montserrat ExtraBold"/>
                <a:sym typeface="Montserrat ExtraBold"/>
              </a:rPr>
              <a:t>CORE CONCEPT #3</a:t>
            </a:r>
            <a:endParaRPr sz="1300">
              <a:solidFill>
                <a:schemeClr val="accent1"/>
              </a:solidFill>
              <a:latin typeface="Montserrat ExtraBold"/>
              <a:ea typeface="Montserrat ExtraBold"/>
              <a:cs typeface="Montserrat ExtraBold"/>
              <a:sym typeface="Montserrat ExtraBold"/>
            </a:endParaRPr>
          </a:p>
        </p:txBody>
      </p:sp>
      <p:sp>
        <p:nvSpPr>
          <p:cNvPr id="619" name="Google Shape;619;p94"/>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620" name="Google Shape;620;p94"/>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GOOD LIFE</a:t>
            </a:r>
            <a:endParaRPr/>
          </a:p>
        </p:txBody>
      </p:sp>
      <p:sp>
        <p:nvSpPr>
          <p:cNvPr id="621" name="Google Shape;621;p94"/>
          <p:cNvSpPr txBox="1"/>
          <p:nvPr/>
        </p:nvSpPr>
        <p:spPr>
          <a:xfrm rot="-5400000">
            <a:off x="-1077312" y="4642300"/>
            <a:ext cx="2362500" cy="207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900">
                <a:latin typeface="Montserrat"/>
                <a:ea typeface="Montserrat"/>
                <a:cs typeface="Montserrat"/>
                <a:sym typeface="Montserrat"/>
              </a:rPr>
              <a:t>Illustration  by Lonnie Allen, Age 17</a:t>
            </a:r>
            <a:endParaRPr sz="900" i="0" u="none" strike="noStrike" cap="none">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626"/>
        <p:cNvGrpSpPr/>
        <p:nvPr/>
      </p:nvGrpSpPr>
      <p:grpSpPr>
        <a:xfrm>
          <a:off x="0" y="0"/>
          <a:ext cx="0" cy="0"/>
          <a:chOff x="0" y="0"/>
          <a:chExt cx="0" cy="0"/>
        </a:xfrm>
      </p:grpSpPr>
      <p:pic>
        <p:nvPicPr>
          <p:cNvPr id="627" name="Google Shape;627;p95"/>
          <p:cNvPicPr preferRelativeResize="0"/>
          <p:nvPr/>
        </p:nvPicPr>
        <p:blipFill rotWithShape="1">
          <a:blip r:embed="rId3">
            <a:alphaModFix amt="50000"/>
          </a:blip>
          <a:srcRect l="20191" t="24849" r="14568" b="19055"/>
          <a:stretch/>
        </p:blipFill>
        <p:spPr>
          <a:xfrm rot="10800000">
            <a:off x="6" y="19049"/>
            <a:ext cx="12172944" cy="6838950"/>
          </a:xfrm>
          <a:prstGeom prst="rect">
            <a:avLst/>
          </a:prstGeom>
          <a:noFill/>
          <a:ln>
            <a:noFill/>
          </a:ln>
        </p:spPr>
      </p:pic>
      <p:sp>
        <p:nvSpPr>
          <p:cNvPr id="628" name="Google Shape;628;p95"/>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solidFill>
                  <a:srgbClr val="FFFFFF"/>
                </a:solidFill>
              </a:rPr>
              <a:t>16</a:t>
            </a:fld>
            <a:endParaRPr>
              <a:solidFill>
                <a:srgbClr val="FFFFFF"/>
              </a:solidFill>
            </a:endParaRPr>
          </a:p>
        </p:txBody>
      </p:sp>
      <p:sp>
        <p:nvSpPr>
          <p:cNvPr id="629" name="Google Shape;629;p95"/>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630" name="Google Shape;630;p95"/>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GOOD LIFE</a:t>
            </a:r>
            <a:endParaRPr/>
          </a:p>
        </p:txBody>
      </p:sp>
      <p:pic>
        <p:nvPicPr>
          <p:cNvPr id="631" name="Google Shape;631;p95"/>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632" name="Google Shape;632;p95"/>
          <p:cNvSpPr txBox="1">
            <a:spLocks noGrp="1"/>
          </p:cNvSpPr>
          <p:nvPr>
            <p:ph type="title"/>
          </p:nvPr>
        </p:nvSpPr>
        <p:spPr>
          <a:xfrm>
            <a:off x="0" y="365125"/>
            <a:ext cx="11827500" cy="1325700"/>
          </a:xfrm>
          <a:prstGeom prst="rect">
            <a:avLst/>
          </a:prstGeom>
          <a:noFill/>
          <a:ln>
            <a:noFill/>
          </a:ln>
        </p:spPr>
        <p:txBody>
          <a:bodyPr spcFirstLastPara="1" wrap="square" lIns="91425" tIns="45700" rIns="91425" bIns="45700" anchor="ctr" anchorCtr="0">
            <a:noAutofit/>
          </a:bodyPr>
          <a:lstStyle/>
          <a:p>
            <a:pPr marL="457200" lvl="0" indent="0" algn="l" rtl="0">
              <a:lnSpc>
                <a:spcPct val="90000"/>
              </a:lnSpc>
              <a:spcBef>
                <a:spcPts val="0"/>
              </a:spcBef>
              <a:spcAft>
                <a:spcPts val="0"/>
              </a:spcAft>
              <a:buSzPts val="4400"/>
              <a:buNone/>
            </a:pPr>
            <a:r>
              <a:rPr lang="en-US">
                <a:solidFill>
                  <a:srgbClr val="FFFFFF"/>
                </a:solidFill>
              </a:rPr>
              <a:t>Core Concept #3: In their own words</a:t>
            </a:r>
            <a:endParaRPr>
              <a:solidFill>
                <a:srgbClr val="FFFFFF"/>
              </a:solidFill>
            </a:endParaRPr>
          </a:p>
        </p:txBody>
      </p:sp>
      <p:sp>
        <p:nvSpPr>
          <p:cNvPr id="633" name="Google Shape;633;p95"/>
          <p:cNvSpPr txBox="1"/>
          <p:nvPr/>
        </p:nvSpPr>
        <p:spPr>
          <a:xfrm>
            <a:off x="4148550" y="3993625"/>
            <a:ext cx="3894900" cy="390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a:solidFill>
                  <a:schemeClr val="accent1"/>
                </a:solidFill>
                <a:latin typeface="Londrina Solid"/>
                <a:ea typeface="Londrina Solid"/>
                <a:cs typeface="Londrina Solid"/>
                <a:sym typeface="Londrina Solid"/>
              </a:rPr>
              <a:t>–BALTIMORE, MD, BLACK FEMALE, 17-20, HIGHER INCOME</a:t>
            </a:r>
            <a:endParaRPr>
              <a:solidFill>
                <a:schemeClr val="accent1"/>
              </a:solidFill>
              <a:latin typeface="Londrina Solid"/>
              <a:ea typeface="Londrina Solid"/>
              <a:cs typeface="Londrina Solid"/>
              <a:sym typeface="Londrina Solid"/>
            </a:endParaRPr>
          </a:p>
        </p:txBody>
      </p:sp>
      <p:sp>
        <p:nvSpPr>
          <p:cNvPr id="634" name="Google Shape;634;p95"/>
          <p:cNvSpPr txBox="1"/>
          <p:nvPr/>
        </p:nvSpPr>
        <p:spPr>
          <a:xfrm>
            <a:off x="1231050" y="2550025"/>
            <a:ext cx="9729900" cy="138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800">
                <a:solidFill>
                  <a:srgbClr val="FFFFFF"/>
                </a:solidFill>
                <a:latin typeface="Montserrat"/>
                <a:ea typeface="Montserrat"/>
                <a:cs typeface="Montserrat"/>
                <a:sym typeface="Montserrat"/>
              </a:rPr>
              <a:t>“</a:t>
            </a:r>
            <a:r>
              <a:rPr lang="en-US" sz="1800" b="1">
                <a:solidFill>
                  <a:srgbClr val="FFFFFF"/>
                </a:solidFill>
                <a:latin typeface="Montserrat"/>
                <a:ea typeface="Montserrat"/>
                <a:cs typeface="Montserrat"/>
                <a:sym typeface="Montserrat"/>
              </a:rPr>
              <a:t>I look at my career as more so a means to an end, because I'm very big on life.</a:t>
            </a:r>
            <a:r>
              <a:rPr lang="en-US" sz="1800">
                <a:solidFill>
                  <a:srgbClr val="FFFFFF"/>
                </a:solidFill>
                <a:latin typeface="Montserrat"/>
                <a:ea typeface="Montserrat"/>
                <a:cs typeface="Montserrat"/>
                <a:sym typeface="Montserrat"/>
              </a:rPr>
              <a:t> </a:t>
            </a:r>
            <a:endParaRPr sz="1800">
              <a:solidFill>
                <a:srgbClr val="FFFFFF"/>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US" sz="1800">
                <a:solidFill>
                  <a:srgbClr val="FFFFFF"/>
                </a:solidFill>
                <a:latin typeface="Montserrat Light"/>
                <a:ea typeface="Montserrat Light"/>
                <a:cs typeface="Montserrat Light"/>
                <a:sym typeface="Montserrat Light"/>
              </a:rPr>
              <a:t>I want to live life, not just, oh, I got to get that promotion, you know. Of course, I'm going to get that promotion, just because that's just who I am. But it's not, that's not my absolute goal in life. So, I just think it's just kind of necessary.”</a:t>
            </a:r>
            <a:endParaRPr sz="1800">
              <a:solidFill>
                <a:srgbClr val="FFFFFF"/>
              </a:solidFill>
              <a:latin typeface="Montserrat Light"/>
              <a:ea typeface="Montserrat Light"/>
              <a:cs typeface="Montserrat Light"/>
              <a:sym typeface="Montserrat Light"/>
            </a:endParaRPr>
          </a:p>
          <a:p>
            <a:pPr marL="0" lvl="0" indent="0" algn="ctr" rtl="0">
              <a:lnSpc>
                <a:spcPct val="115000"/>
              </a:lnSpc>
              <a:spcBef>
                <a:spcPts val="0"/>
              </a:spcBef>
              <a:spcAft>
                <a:spcPts val="0"/>
              </a:spcAft>
              <a:buNone/>
            </a:pPr>
            <a:endParaRPr sz="1800">
              <a:solidFill>
                <a:srgbClr val="FFFFFF"/>
              </a:solidFill>
              <a:latin typeface="Montserrat Light"/>
              <a:ea typeface="Montserrat Light"/>
              <a:cs typeface="Montserrat Light"/>
              <a:sym typeface="Montserrat Light"/>
            </a:endParaRPr>
          </a:p>
        </p:txBody>
      </p:sp>
      <p:sp>
        <p:nvSpPr>
          <p:cNvPr id="635" name="Google Shape;635;p95"/>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636" name="Google Shape;636;p95"/>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GOOD LIFE</a:t>
            </a:r>
            <a:endParaRPr/>
          </a:p>
        </p:txBody>
      </p:sp>
      <p:pic>
        <p:nvPicPr>
          <p:cNvPr id="637" name="Google Shape;637;p95"/>
          <p:cNvPicPr preferRelativeResize="0"/>
          <p:nvPr/>
        </p:nvPicPr>
        <p:blipFill>
          <a:blip r:embed="rId5">
            <a:alphaModFix/>
          </a:blip>
          <a:stretch>
            <a:fillRect/>
          </a:stretch>
        </p:blipFill>
        <p:spPr>
          <a:xfrm>
            <a:off x="5583483" y="2032510"/>
            <a:ext cx="1005984" cy="365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642"/>
        <p:cNvGrpSpPr/>
        <p:nvPr/>
      </p:nvGrpSpPr>
      <p:grpSpPr>
        <a:xfrm>
          <a:off x="0" y="0"/>
          <a:ext cx="0" cy="0"/>
          <a:chOff x="0" y="0"/>
          <a:chExt cx="0" cy="0"/>
        </a:xfrm>
      </p:grpSpPr>
      <p:pic>
        <p:nvPicPr>
          <p:cNvPr id="643" name="Google Shape;643;p96"/>
          <p:cNvPicPr preferRelativeResize="0"/>
          <p:nvPr/>
        </p:nvPicPr>
        <p:blipFill rotWithShape="1">
          <a:blip r:embed="rId3">
            <a:alphaModFix amt="26000"/>
          </a:blip>
          <a:srcRect l="7710" t="13879" r="4268" b="10443"/>
          <a:stretch/>
        </p:blipFill>
        <p:spPr>
          <a:xfrm rot="10800000">
            <a:off x="6" y="19049"/>
            <a:ext cx="12172944" cy="6838950"/>
          </a:xfrm>
          <a:prstGeom prst="rect">
            <a:avLst/>
          </a:prstGeom>
          <a:noFill/>
          <a:ln>
            <a:noFill/>
          </a:ln>
        </p:spPr>
      </p:pic>
      <p:sp>
        <p:nvSpPr>
          <p:cNvPr id="644" name="Google Shape;644;p96"/>
          <p:cNvSpPr/>
          <p:nvPr/>
        </p:nvSpPr>
        <p:spPr>
          <a:xfrm>
            <a:off x="0" y="1714500"/>
            <a:ext cx="12230588" cy="5143249"/>
          </a:xfrm>
          <a:custGeom>
            <a:avLst/>
            <a:gdLst/>
            <a:ahLst/>
            <a:cxnLst/>
            <a:rect l="l" t="t" r="r" b="b"/>
            <a:pathLst>
              <a:path w="488442" h="214884" extrusionOk="0">
                <a:moveTo>
                  <a:pt x="0" y="0"/>
                </a:moveTo>
                <a:lnTo>
                  <a:pt x="0" y="214884"/>
                </a:lnTo>
                <a:lnTo>
                  <a:pt x="488442" y="214884"/>
                </a:lnTo>
                <a:lnTo>
                  <a:pt x="488442" y="19812"/>
                </a:lnTo>
                <a:close/>
              </a:path>
            </a:pathLst>
          </a:custGeom>
          <a:solidFill>
            <a:srgbClr val="FFFFFF"/>
          </a:solidFill>
          <a:ln>
            <a:noFill/>
          </a:ln>
        </p:spPr>
      </p:sp>
      <p:sp>
        <p:nvSpPr>
          <p:cNvPr id="645" name="Google Shape;645;p96"/>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17</a:t>
            </a:fld>
            <a:endParaRPr/>
          </a:p>
        </p:txBody>
      </p:sp>
      <p:sp>
        <p:nvSpPr>
          <p:cNvPr id="646" name="Google Shape;646;p96"/>
          <p:cNvSpPr txBox="1">
            <a:spLocks noGrp="1"/>
          </p:cNvSpPr>
          <p:nvPr>
            <p:ph type="title"/>
          </p:nvPr>
        </p:nvSpPr>
        <p:spPr>
          <a:xfrm>
            <a:off x="485250" y="379275"/>
            <a:ext cx="93684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Montserrat Alternates"/>
              <a:buNone/>
            </a:pPr>
            <a:r>
              <a:rPr lang="en-US">
                <a:solidFill>
                  <a:srgbClr val="FFFFFF"/>
                </a:solidFill>
              </a:rPr>
              <a:t>Core Concept #3: Surviving, Striving and Thriving </a:t>
            </a:r>
            <a:endParaRPr>
              <a:solidFill>
                <a:srgbClr val="FFFFFF"/>
              </a:solidFill>
            </a:endParaRPr>
          </a:p>
        </p:txBody>
      </p:sp>
      <p:sp>
        <p:nvSpPr>
          <p:cNvPr id="647" name="Google Shape;647;p96"/>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648" name="Google Shape;648;p96"/>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CONCEPT #3</a:t>
            </a:r>
            <a:endParaRPr/>
          </a:p>
        </p:txBody>
      </p:sp>
      <p:pic>
        <p:nvPicPr>
          <p:cNvPr id="649" name="Google Shape;649;p96" descr="A screenshot of a cell phone&#10;&#10;Description automatically generated"/>
          <p:cNvPicPr preferRelativeResize="0"/>
          <p:nvPr/>
        </p:nvPicPr>
        <p:blipFill rotWithShape="1">
          <a:blip r:embed="rId4">
            <a:alphaModFix/>
          </a:blip>
          <a:srcRect/>
          <a:stretch/>
        </p:blipFill>
        <p:spPr>
          <a:xfrm>
            <a:off x="209682" y="6306275"/>
            <a:ext cx="1690372" cy="373199"/>
          </a:xfrm>
          <a:prstGeom prst="rect">
            <a:avLst/>
          </a:prstGeom>
          <a:noFill/>
          <a:ln>
            <a:noFill/>
          </a:ln>
        </p:spPr>
      </p:pic>
      <p:pic>
        <p:nvPicPr>
          <p:cNvPr id="650" name="Google Shape;650;p96"/>
          <p:cNvPicPr preferRelativeResize="0"/>
          <p:nvPr/>
        </p:nvPicPr>
        <p:blipFill rotWithShape="1">
          <a:blip r:embed="rId5">
            <a:alphaModFix/>
          </a:blip>
          <a:srcRect/>
          <a:stretch/>
        </p:blipFill>
        <p:spPr>
          <a:xfrm>
            <a:off x="5843566" y="2530478"/>
            <a:ext cx="1836093" cy="1666500"/>
          </a:xfrm>
          <a:prstGeom prst="rect">
            <a:avLst/>
          </a:prstGeom>
          <a:noFill/>
          <a:ln>
            <a:noFill/>
          </a:ln>
        </p:spPr>
      </p:pic>
      <p:pic>
        <p:nvPicPr>
          <p:cNvPr id="651" name="Google Shape;651;p96"/>
          <p:cNvPicPr preferRelativeResize="0"/>
          <p:nvPr/>
        </p:nvPicPr>
        <p:blipFill rotWithShape="1">
          <a:blip r:embed="rId6">
            <a:alphaModFix/>
          </a:blip>
          <a:srcRect/>
          <a:stretch/>
        </p:blipFill>
        <p:spPr>
          <a:xfrm>
            <a:off x="1916322" y="2651276"/>
            <a:ext cx="1870056" cy="1459049"/>
          </a:xfrm>
          <a:prstGeom prst="rect">
            <a:avLst/>
          </a:prstGeom>
          <a:noFill/>
          <a:ln>
            <a:noFill/>
          </a:ln>
        </p:spPr>
      </p:pic>
      <p:sp>
        <p:nvSpPr>
          <p:cNvPr id="652" name="Google Shape;652;p96"/>
          <p:cNvSpPr txBox="1"/>
          <p:nvPr/>
        </p:nvSpPr>
        <p:spPr>
          <a:xfrm>
            <a:off x="365701" y="3192599"/>
            <a:ext cx="1882500" cy="23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accent1"/>
                </a:solidFill>
                <a:latin typeface="Londrina Solid"/>
                <a:ea typeface="Londrina Solid"/>
                <a:cs typeface="Londrina Solid"/>
                <a:sym typeface="Londrina Solid"/>
              </a:rPr>
              <a:t>SURVIVING</a:t>
            </a:r>
            <a:endParaRPr sz="3200" b="0" i="0" u="none" strike="noStrike" cap="none">
              <a:solidFill>
                <a:schemeClr val="accent1"/>
              </a:solidFill>
              <a:latin typeface="Londrina Solid"/>
              <a:ea typeface="Londrina Solid"/>
              <a:cs typeface="Londrina Solid"/>
              <a:sym typeface="Londrina Solid"/>
            </a:endParaRPr>
          </a:p>
        </p:txBody>
      </p:sp>
      <p:sp>
        <p:nvSpPr>
          <p:cNvPr id="653" name="Google Shape;653;p96"/>
          <p:cNvSpPr txBox="1"/>
          <p:nvPr/>
        </p:nvSpPr>
        <p:spPr>
          <a:xfrm>
            <a:off x="4521892" y="3183447"/>
            <a:ext cx="1925400" cy="23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accent2"/>
                </a:solidFill>
                <a:latin typeface="Londrina Solid"/>
                <a:ea typeface="Londrina Solid"/>
                <a:cs typeface="Londrina Solid"/>
                <a:sym typeface="Londrina Solid"/>
              </a:rPr>
              <a:t>STRIVING</a:t>
            </a:r>
            <a:endParaRPr sz="3200" b="0" i="0" u="none" strike="noStrike" cap="none">
              <a:solidFill>
                <a:schemeClr val="accent2"/>
              </a:solidFill>
              <a:latin typeface="Londrina Solid"/>
              <a:ea typeface="Londrina Solid"/>
              <a:cs typeface="Londrina Solid"/>
              <a:sym typeface="Londrina Solid"/>
            </a:endParaRPr>
          </a:p>
        </p:txBody>
      </p:sp>
      <p:pic>
        <p:nvPicPr>
          <p:cNvPr id="654" name="Google Shape;654;p96"/>
          <p:cNvPicPr preferRelativeResize="0"/>
          <p:nvPr/>
        </p:nvPicPr>
        <p:blipFill rotWithShape="1">
          <a:blip r:embed="rId7">
            <a:alphaModFix/>
          </a:blip>
          <a:srcRect/>
          <a:stretch/>
        </p:blipFill>
        <p:spPr>
          <a:xfrm>
            <a:off x="9839169" y="2506476"/>
            <a:ext cx="1619728" cy="1530574"/>
          </a:xfrm>
          <a:prstGeom prst="rect">
            <a:avLst/>
          </a:prstGeom>
          <a:noFill/>
          <a:ln>
            <a:noFill/>
          </a:ln>
        </p:spPr>
      </p:pic>
      <p:sp>
        <p:nvSpPr>
          <p:cNvPr id="655" name="Google Shape;655;p96"/>
          <p:cNvSpPr txBox="1"/>
          <p:nvPr/>
        </p:nvSpPr>
        <p:spPr>
          <a:xfrm>
            <a:off x="8222775" y="3183446"/>
            <a:ext cx="1631400" cy="24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369041"/>
                </a:solidFill>
                <a:latin typeface="Londrina Solid"/>
                <a:ea typeface="Londrina Solid"/>
                <a:cs typeface="Londrina Solid"/>
                <a:sym typeface="Londrina Solid"/>
              </a:rPr>
              <a:t>THRIVING</a:t>
            </a:r>
            <a:endParaRPr sz="3200" b="0" i="0" u="none" strike="noStrike" cap="none">
              <a:solidFill>
                <a:srgbClr val="369041"/>
              </a:solidFill>
              <a:latin typeface="Londrina Solid"/>
              <a:ea typeface="Londrina Solid"/>
              <a:cs typeface="Londrina Solid"/>
              <a:sym typeface="Londrina Solid"/>
            </a:endParaRPr>
          </a:p>
        </p:txBody>
      </p:sp>
      <p:cxnSp>
        <p:nvCxnSpPr>
          <p:cNvPr id="656" name="Google Shape;656;p96"/>
          <p:cNvCxnSpPr/>
          <p:nvPr/>
        </p:nvCxnSpPr>
        <p:spPr>
          <a:xfrm>
            <a:off x="4161500" y="2977376"/>
            <a:ext cx="0" cy="3120600"/>
          </a:xfrm>
          <a:prstGeom prst="straightConnector1">
            <a:avLst/>
          </a:prstGeom>
          <a:noFill/>
          <a:ln w="9525" cap="flat" cmpd="sng">
            <a:solidFill>
              <a:schemeClr val="dk2"/>
            </a:solidFill>
            <a:prstDash val="solid"/>
            <a:round/>
            <a:headEnd type="none" w="sm" len="sm"/>
            <a:tailEnd type="none" w="sm" len="sm"/>
          </a:ln>
        </p:spPr>
      </p:cxnSp>
      <p:sp>
        <p:nvSpPr>
          <p:cNvPr id="657" name="Google Shape;657;p96"/>
          <p:cNvSpPr txBox="1"/>
          <p:nvPr/>
        </p:nvSpPr>
        <p:spPr>
          <a:xfrm>
            <a:off x="4600525" y="4110325"/>
            <a:ext cx="2941200" cy="198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1800" b="0" i="0" u="none" strike="noStrike" cap="none">
                <a:solidFill>
                  <a:schemeClr val="dk1"/>
                </a:solidFill>
                <a:latin typeface="Montserrat"/>
                <a:ea typeface="Montserrat"/>
                <a:cs typeface="Montserrat"/>
                <a:sym typeface="Montserrat"/>
              </a:rPr>
              <a:t>They feel that they have goals and are following steps that will help them advance toward </a:t>
            </a:r>
            <a:r>
              <a:rPr lang="en-US" sz="1800" b="0" i="1" u="none" strike="noStrike" cap="none">
                <a:solidFill>
                  <a:schemeClr val="dk1"/>
                </a:solidFill>
                <a:latin typeface="Montserrat"/>
                <a:ea typeface="Montserrat"/>
                <a:cs typeface="Montserrat"/>
                <a:sym typeface="Montserrat"/>
              </a:rPr>
              <a:t>thriving</a:t>
            </a:r>
            <a:r>
              <a:rPr lang="en-US" sz="1800" b="0" i="0" u="none" strike="noStrike" cap="none">
                <a:solidFill>
                  <a:schemeClr val="dk1"/>
                </a:solidFill>
                <a:latin typeface="Montserrat"/>
                <a:ea typeface="Montserrat"/>
                <a:cs typeface="Montserrat"/>
                <a:sym typeface="Montserrat"/>
              </a:rPr>
              <a:t>.</a:t>
            </a:r>
            <a:endParaRPr sz="1800" b="0" i="0" u="none" strike="noStrike" cap="none">
              <a:solidFill>
                <a:srgbClr val="000000"/>
              </a:solidFill>
              <a:latin typeface="Montserrat"/>
              <a:ea typeface="Montserrat"/>
              <a:cs typeface="Montserrat"/>
              <a:sym typeface="Montserrat"/>
            </a:endParaRPr>
          </a:p>
        </p:txBody>
      </p:sp>
      <p:sp>
        <p:nvSpPr>
          <p:cNvPr id="658" name="Google Shape;658;p96"/>
          <p:cNvSpPr txBox="1"/>
          <p:nvPr/>
        </p:nvSpPr>
        <p:spPr>
          <a:xfrm>
            <a:off x="582318" y="4110325"/>
            <a:ext cx="3101700" cy="166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Montserrat"/>
                <a:ea typeface="Montserrat"/>
                <a:cs typeface="Montserrat"/>
                <a:sym typeface="Montserrat"/>
              </a:rPr>
              <a:t>They are living paycheck to paycheck—or have no job—and they feel that they are struggling to make ends meet. </a:t>
            </a:r>
            <a:endParaRPr sz="1800" b="0" i="0" u="none" strike="noStrike" cap="none">
              <a:solidFill>
                <a:srgbClr val="000000"/>
              </a:solidFill>
              <a:latin typeface="Montserrat"/>
              <a:ea typeface="Montserrat"/>
              <a:cs typeface="Montserrat"/>
              <a:sym typeface="Montserrat"/>
            </a:endParaRPr>
          </a:p>
        </p:txBody>
      </p:sp>
      <p:sp>
        <p:nvSpPr>
          <p:cNvPr id="659" name="Google Shape;659;p96"/>
          <p:cNvSpPr txBox="1"/>
          <p:nvPr/>
        </p:nvSpPr>
        <p:spPr>
          <a:xfrm>
            <a:off x="8439721" y="4105969"/>
            <a:ext cx="3067500" cy="180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Montserrat"/>
                <a:ea typeface="Montserrat"/>
                <a:cs typeface="Montserrat"/>
                <a:sym typeface="Montserrat"/>
              </a:rPr>
              <a:t>They feel that they have achieved their goals and attained their personal version of a good life.</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Montserrat"/>
              <a:ea typeface="Montserrat"/>
              <a:cs typeface="Montserrat"/>
              <a:sym typeface="Montserrat"/>
            </a:endParaRPr>
          </a:p>
        </p:txBody>
      </p:sp>
      <p:sp>
        <p:nvSpPr>
          <p:cNvPr id="660" name="Google Shape;660;p96"/>
          <p:cNvSpPr txBox="1"/>
          <p:nvPr/>
        </p:nvSpPr>
        <p:spPr>
          <a:xfrm>
            <a:off x="433772" y="2120526"/>
            <a:ext cx="73221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000" b="0" i="0" u="none" strike="noStrike" cap="none">
                <a:solidFill>
                  <a:schemeClr val="dk2"/>
                </a:solidFill>
                <a:latin typeface="Montserrat ExtraBold"/>
                <a:ea typeface="Montserrat ExtraBold"/>
                <a:cs typeface="Montserrat ExtraBold"/>
                <a:sym typeface="Montserrat ExtraBold"/>
              </a:rPr>
              <a:t>FRAMEWORK</a:t>
            </a:r>
            <a:endParaRPr sz="2000" b="0" i="0" u="none" strike="noStrike" cap="none">
              <a:solidFill>
                <a:schemeClr val="dk2"/>
              </a:solidFill>
              <a:latin typeface="Montserrat ExtraBold"/>
              <a:ea typeface="Montserrat ExtraBold"/>
              <a:cs typeface="Montserrat ExtraBold"/>
              <a:sym typeface="Montserrat ExtraBold"/>
            </a:endParaRPr>
          </a:p>
        </p:txBody>
      </p:sp>
      <p:cxnSp>
        <p:nvCxnSpPr>
          <p:cNvPr id="661" name="Google Shape;661;p96"/>
          <p:cNvCxnSpPr/>
          <p:nvPr/>
        </p:nvCxnSpPr>
        <p:spPr>
          <a:xfrm>
            <a:off x="7882289" y="2977376"/>
            <a:ext cx="0" cy="3120600"/>
          </a:xfrm>
          <a:prstGeom prst="straightConnector1">
            <a:avLst/>
          </a:prstGeom>
          <a:noFill/>
          <a:ln w="9525" cap="flat" cmpd="sng">
            <a:solidFill>
              <a:schemeClr val="dk2"/>
            </a:solidFill>
            <a:prstDash val="solid"/>
            <a:round/>
            <a:headEnd type="none" w="sm" len="sm"/>
            <a:tailEnd type="none" w="sm" len="sm"/>
          </a:ln>
        </p:spPr>
      </p:cxnSp>
      <p:sp>
        <p:nvSpPr>
          <p:cNvPr id="662" name="Google Shape;662;p96"/>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663" name="Google Shape;663;p96"/>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GOOD LIFE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668"/>
        <p:cNvGrpSpPr/>
        <p:nvPr/>
      </p:nvGrpSpPr>
      <p:grpSpPr>
        <a:xfrm>
          <a:off x="0" y="0"/>
          <a:ext cx="0" cy="0"/>
          <a:chOff x="0" y="0"/>
          <a:chExt cx="0" cy="0"/>
        </a:xfrm>
      </p:grpSpPr>
      <p:pic>
        <p:nvPicPr>
          <p:cNvPr id="669" name="Google Shape;669;p97"/>
          <p:cNvPicPr preferRelativeResize="0"/>
          <p:nvPr/>
        </p:nvPicPr>
        <p:blipFill rotWithShape="1">
          <a:blip r:embed="rId3">
            <a:alphaModFix amt="26000"/>
          </a:blip>
          <a:srcRect l="7710" t="13879" r="4268" b="10443"/>
          <a:stretch/>
        </p:blipFill>
        <p:spPr>
          <a:xfrm rot="10800000">
            <a:off x="6" y="19049"/>
            <a:ext cx="12172944" cy="6838950"/>
          </a:xfrm>
          <a:prstGeom prst="rect">
            <a:avLst/>
          </a:prstGeom>
          <a:noFill/>
          <a:ln>
            <a:noFill/>
          </a:ln>
        </p:spPr>
      </p:pic>
      <p:sp>
        <p:nvSpPr>
          <p:cNvPr id="670" name="Google Shape;670;p97"/>
          <p:cNvSpPr/>
          <p:nvPr/>
        </p:nvSpPr>
        <p:spPr>
          <a:xfrm>
            <a:off x="0" y="1800225"/>
            <a:ext cx="12230588" cy="5057295"/>
          </a:xfrm>
          <a:custGeom>
            <a:avLst/>
            <a:gdLst/>
            <a:ahLst/>
            <a:cxnLst/>
            <a:rect l="l" t="t" r="r" b="b"/>
            <a:pathLst>
              <a:path w="488442" h="214884" extrusionOk="0">
                <a:moveTo>
                  <a:pt x="0" y="0"/>
                </a:moveTo>
                <a:lnTo>
                  <a:pt x="0" y="214884"/>
                </a:lnTo>
                <a:lnTo>
                  <a:pt x="488442" y="214884"/>
                </a:lnTo>
                <a:lnTo>
                  <a:pt x="488442" y="19812"/>
                </a:lnTo>
                <a:close/>
              </a:path>
            </a:pathLst>
          </a:custGeom>
          <a:solidFill>
            <a:srgbClr val="FFFFFF"/>
          </a:solidFill>
          <a:ln>
            <a:noFill/>
          </a:ln>
        </p:spPr>
      </p:sp>
      <p:sp>
        <p:nvSpPr>
          <p:cNvPr id="671" name="Google Shape;671;p97"/>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18</a:t>
            </a:fld>
            <a:endParaRPr/>
          </a:p>
        </p:txBody>
      </p:sp>
      <p:sp>
        <p:nvSpPr>
          <p:cNvPr id="672" name="Google Shape;672;p97"/>
          <p:cNvSpPr txBox="1">
            <a:spLocks noGrp="1"/>
          </p:cNvSpPr>
          <p:nvPr>
            <p:ph type="title"/>
          </p:nvPr>
        </p:nvSpPr>
        <p:spPr>
          <a:xfrm>
            <a:off x="485250" y="388800"/>
            <a:ext cx="11687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Montserrat Alternates"/>
              <a:buNone/>
            </a:pPr>
            <a:r>
              <a:rPr lang="en-US">
                <a:solidFill>
                  <a:srgbClr val="FFFFFF"/>
                </a:solidFill>
              </a:rPr>
              <a:t>Core Concept #3: In their own words</a:t>
            </a:r>
            <a:endParaRPr>
              <a:solidFill>
                <a:srgbClr val="FFFFFF"/>
              </a:solidFill>
            </a:endParaRPr>
          </a:p>
        </p:txBody>
      </p:sp>
      <p:sp>
        <p:nvSpPr>
          <p:cNvPr id="673" name="Google Shape;673;p97"/>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674" name="Google Shape;674;p97"/>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GOOD LIFE</a:t>
            </a:r>
            <a:endParaRPr/>
          </a:p>
        </p:txBody>
      </p:sp>
      <p:pic>
        <p:nvPicPr>
          <p:cNvPr id="675" name="Google Shape;675;p97" descr="A screenshot of a cell phone&#10;&#10;Description automatically generated"/>
          <p:cNvPicPr preferRelativeResize="0"/>
          <p:nvPr/>
        </p:nvPicPr>
        <p:blipFill rotWithShape="1">
          <a:blip r:embed="rId4">
            <a:alphaModFix/>
          </a:blip>
          <a:srcRect/>
          <a:stretch/>
        </p:blipFill>
        <p:spPr>
          <a:xfrm>
            <a:off x="209682" y="6306275"/>
            <a:ext cx="1690372" cy="373199"/>
          </a:xfrm>
          <a:prstGeom prst="rect">
            <a:avLst/>
          </a:prstGeom>
          <a:noFill/>
          <a:ln>
            <a:noFill/>
          </a:ln>
        </p:spPr>
      </p:pic>
      <p:pic>
        <p:nvPicPr>
          <p:cNvPr id="676" name="Google Shape;676;p97"/>
          <p:cNvPicPr preferRelativeResize="0"/>
          <p:nvPr/>
        </p:nvPicPr>
        <p:blipFill rotWithShape="1">
          <a:blip r:embed="rId5">
            <a:alphaModFix/>
          </a:blip>
          <a:srcRect/>
          <a:stretch/>
        </p:blipFill>
        <p:spPr>
          <a:xfrm>
            <a:off x="5843566" y="2254253"/>
            <a:ext cx="1836093" cy="1666500"/>
          </a:xfrm>
          <a:prstGeom prst="rect">
            <a:avLst/>
          </a:prstGeom>
          <a:noFill/>
          <a:ln>
            <a:noFill/>
          </a:ln>
        </p:spPr>
      </p:pic>
      <p:pic>
        <p:nvPicPr>
          <p:cNvPr id="677" name="Google Shape;677;p97"/>
          <p:cNvPicPr preferRelativeResize="0"/>
          <p:nvPr/>
        </p:nvPicPr>
        <p:blipFill rotWithShape="1">
          <a:blip r:embed="rId6">
            <a:alphaModFix/>
          </a:blip>
          <a:srcRect/>
          <a:stretch/>
        </p:blipFill>
        <p:spPr>
          <a:xfrm>
            <a:off x="1916322" y="2375051"/>
            <a:ext cx="1870056" cy="1459049"/>
          </a:xfrm>
          <a:prstGeom prst="rect">
            <a:avLst/>
          </a:prstGeom>
          <a:noFill/>
          <a:ln>
            <a:noFill/>
          </a:ln>
        </p:spPr>
      </p:pic>
      <p:sp>
        <p:nvSpPr>
          <p:cNvPr id="678" name="Google Shape;678;p97"/>
          <p:cNvSpPr txBox="1"/>
          <p:nvPr/>
        </p:nvSpPr>
        <p:spPr>
          <a:xfrm>
            <a:off x="365701" y="2916374"/>
            <a:ext cx="1882500" cy="23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accent1"/>
                </a:solidFill>
                <a:latin typeface="Londrina Solid"/>
                <a:ea typeface="Londrina Solid"/>
                <a:cs typeface="Londrina Solid"/>
                <a:sym typeface="Londrina Solid"/>
              </a:rPr>
              <a:t>SURVIVING</a:t>
            </a:r>
            <a:endParaRPr sz="3200" b="0" i="0" u="none" strike="noStrike" cap="none">
              <a:solidFill>
                <a:schemeClr val="accent1"/>
              </a:solidFill>
              <a:latin typeface="Londrina Solid"/>
              <a:ea typeface="Londrina Solid"/>
              <a:cs typeface="Londrina Solid"/>
              <a:sym typeface="Londrina Solid"/>
            </a:endParaRPr>
          </a:p>
        </p:txBody>
      </p:sp>
      <p:sp>
        <p:nvSpPr>
          <p:cNvPr id="679" name="Google Shape;679;p97"/>
          <p:cNvSpPr txBox="1"/>
          <p:nvPr/>
        </p:nvSpPr>
        <p:spPr>
          <a:xfrm>
            <a:off x="4521892" y="2907222"/>
            <a:ext cx="1925400" cy="236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accent2"/>
                </a:solidFill>
                <a:latin typeface="Londrina Solid"/>
                <a:ea typeface="Londrina Solid"/>
                <a:cs typeface="Londrina Solid"/>
                <a:sym typeface="Londrina Solid"/>
              </a:rPr>
              <a:t>STRIVING</a:t>
            </a:r>
            <a:endParaRPr sz="3200" b="0" i="0" u="none" strike="noStrike" cap="none">
              <a:solidFill>
                <a:schemeClr val="accent2"/>
              </a:solidFill>
              <a:latin typeface="Londrina Solid"/>
              <a:ea typeface="Londrina Solid"/>
              <a:cs typeface="Londrina Solid"/>
              <a:sym typeface="Londrina Solid"/>
            </a:endParaRPr>
          </a:p>
        </p:txBody>
      </p:sp>
      <p:pic>
        <p:nvPicPr>
          <p:cNvPr id="680" name="Google Shape;680;p97"/>
          <p:cNvPicPr preferRelativeResize="0"/>
          <p:nvPr/>
        </p:nvPicPr>
        <p:blipFill rotWithShape="1">
          <a:blip r:embed="rId7">
            <a:alphaModFix/>
          </a:blip>
          <a:srcRect/>
          <a:stretch/>
        </p:blipFill>
        <p:spPr>
          <a:xfrm>
            <a:off x="9839169" y="2230251"/>
            <a:ext cx="1619728" cy="1530574"/>
          </a:xfrm>
          <a:prstGeom prst="rect">
            <a:avLst/>
          </a:prstGeom>
          <a:noFill/>
          <a:ln>
            <a:noFill/>
          </a:ln>
        </p:spPr>
      </p:pic>
      <p:sp>
        <p:nvSpPr>
          <p:cNvPr id="681" name="Google Shape;681;p97"/>
          <p:cNvSpPr txBox="1"/>
          <p:nvPr/>
        </p:nvSpPr>
        <p:spPr>
          <a:xfrm>
            <a:off x="8222775" y="2907221"/>
            <a:ext cx="1631400" cy="245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369041"/>
                </a:solidFill>
                <a:latin typeface="Londrina Solid"/>
                <a:ea typeface="Londrina Solid"/>
                <a:cs typeface="Londrina Solid"/>
                <a:sym typeface="Londrina Solid"/>
              </a:rPr>
              <a:t>THRIVING</a:t>
            </a:r>
            <a:endParaRPr sz="3200" b="0" i="0" u="none" strike="noStrike" cap="none">
              <a:solidFill>
                <a:srgbClr val="369041"/>
              </a:solidFill>
              <a:latin typeface="Londrina Solid"/>
              <a:ea typeface="Londrina Solid"/>
              <a:cs typeface="Londrina Solid"/>
              <a:sym typeface="Londrina Solid"/>
            </a:endParaRPr>
          </a:p>
        </p:txBody>
      </p:sp>
      <p:sp>
        <p:nvSpPr>
          <p:cNvPr id="682" name="Google Shape;682;p97"/>
          <p:cNvSpPr txBox="1"/>
          <p:nvPr/>
        </p:nvSpPr>
        <p:spPr>
          <a:xfrm>
            <a:off x="4600525" y="3835648"/>
            <a:ext cx="2941200" cy="1987800"/>
          </a:xfrm>
          <a:prstGeom prst="rect">
            <a:avLst/>
          </a:prstGeom>
          <a:noFill/>
          <a:ln>
            <a:noFill/>
          </a:ln>
        </p:spPr>
        <p:txBody>
          <a:bodyPr spcFirstLastPara="1" wrap="square" lIns="91425" tIns="91425" rIns="91425" bIns="91425" anchor="t" anchorCtr="0">
            <a:noAutofit/>
          </a:bodyPr>
          <a:lstStyle/>
          <a:p>
            <a:pPr marL="342900" marR="0" lvl="0" indent="-3873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Montserrat"/>
                <a:ea typeface="Montserrat"/>
                <a:cs typeface="Montserrat"/>
                <a:sym typeface="Montserrat"/>
              </a:rPr>
              <a:t>Perseverance</a:t>
            </a:r>
            <a:endParaRPr sz="1800"/>
          </a:p>
          <a:p>
            <a:pPr marL="342900" marR="0" lvl="0" indent="-38735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Montserrat"/>
                <a:ea typeface="Montserrat"/>
                <a:cs typeface="Montserrat"/>
                <a:sym typeface="Montserrat"/>
              </a:rPr>
              <a:t>Struggle</a:t>
            </a:r>
            <a:endParaRPr sz="1800"/>
          </a:p>
          <a:p>
            <a:pPr marL="342900" marR="0" lvl="0" indent="-38735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Montserrat"/>
                <a:ea typeface="Montserrat"/>
                <a:cs typeface="Montserrat"/>
                <a:sym typeface="Montserrat"/>
              </a:rPr>
              <a:t>Patience</a:t>
            </a:r>
            <a:endParaRPr sz="1800"/>
          </a:p>
          <a:p>
            <a:pPr marL="342900" marR="0" lvl="0" indent="-38735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Montserrat"/>
                <a:ea typeface="Montserrat"/>
                <a:cs typeface="Montserrat"/>
                <a:sym typeface="Montserrat"/>
              </a:rPr>
              <a:t>Overcoming obstacles</a:t>
            </a:r>
            <a:endParaRPr sz="1800"/>
          </a:p>
          <a:p>
            <a:pPr marL="342900" marR="0" lvl="0" indent="-387350" algn="l" rtl="0">
              <a:lnSpc>
                <a:spcPct val="100000"/>
              </a:lnSpc>
              <a:spcBef>
                <a:spcPts val="1000"/>
              </a:spcBef>
              <a:spcAft>
                <a:spcPts val="1000"/>
              </a:spcAft>
              <a:buClr>
                <a:srgbClr val="000000"/>
              </a:buClr>
              <a:buSzPts val="1800"/>
              <a:buFont typeface="Arial"/>
              <a:buChar char="·"/>
            </a:pPr>
            <a:r>
              <a:rPr lang="en-US" sz="1800" b="0" i="0" u="none" strike="noStrike" cap="none">
                <a:solidFill>
                  <a:srgbClr val="000000"/>
                </a:solidFill>
                <a:latin typeface="Montserrat"/>
                <a:ea typeface="Montserrat"/>
                <a:cs typeface="Montserrat"/>
                <a:sym typeface="Montserrat"/>
              </a:rPr>
              <a:t>More education</a:t>
            </a:r>
            <a:endParaRPr sz="1800"/>
          </a:p>
        </p:txBody>
      </p:sp>
      <p:sp>
        <p:nvSpPr>
          <p:cNvPr id="683" name="Google Shape;683;p97"/>
          <p:cNvSpPr txBox="1"/>
          <p:nvPr/>
        </p:nvSpPr>
        <p:spPr>
          <a:xfrm>
            <a:off x="8533533" y="3835648"/>
            <a:ext cx="3067500" cy="1809000"/>
          </a:xfrm>
          <a:prstGeom prst="rect">
            <a:avLst/>
          </a:prstGeom>
          <a:noFill/>
          <a:ln>
            <a:noFill/>
          </a:ln>
        </p:spPr>
        <p:txBody>
          <a:bodyPr spcFirstLastPara="1" wrap="square" lIns="91425" tIns="91425" rIns="91425" bIns="91425" anchor="t" anchorCtr="0">
            <a:noAutofit/>
          </a:bodyPr>
          <a:lstStyle/>
          <a:p>
            <a:pPr marL="342900" marR="0" lvl="0" indent="-3873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Montserrat"/>
                <a:ea typeface="Montserrat"/>
                <a:cs typeface="Montserrat"/>
                <a:sym typeface="Montserrat"/>
              </a:rPr>
              <a:t>Control</a:t>
            </a:r>
            <a:endParaRPr sz="1800"/>
          </a:p>
          <a:p>
            <a:pPr marL="342900" marR="0" lvl="0" indent="-38735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Montserrat"/>
                <a:ea typeface="Montserrat"/>
                <a:cs typeface="Montserrat"/>
                <a:sym typeface="Montserrat"/>
              </a:rPr>
              <a:t>Ownership</a:t>
            </a:r>
            <a:endParaRPr sz="1800"/>
          </a:p>
          <a:p>
            <a:pPr marL="342900" marR="0" lvl="0" indent="-38735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Montserrat"/>
                <a:ea typeface="Montserrat"/>
                <a:cs typeface="Montserrat"/>
                <a:sym typeface="Montserrat"/>
              </a:rPr>
              <a:t>Travel</a:t>
            </a:r>
            <a:endParaRPr sz="1800"/>
          </a:p>
          <a:p>
            <a:pPr marL="342900" marR="0" lvl="0" indent="-38735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Montserrat"/>
                <a:ea typeface="Montserrat"/>
                <a:cs typeface="Montserrat"/>
                <a:sym typeface="Montserrat"/>
              </a:rPr>
              <a:t>No debt</a:t>
            </a:r>
            <a:endParaRPr sz="1800"/>
          </a:p>
          <a:p>
            <a:pPr marL="342900" marR="0" lvl="0" indent="-38735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Montserrat"/>
                <a:ea typeface="Montserrat"/>
                <a:cs typeface="Montserrat"/>
                <a:sym typeface="Montserrat"/>
              </a:rPr>
              <a:t>Giving back</a:t>
            </a:r>
            <a:endParaRPr sz="1800"/>
          </a:p>
          <a:p>
            <a:pPr marL="342900" marR="0" lvl="0" indent="-387350" algn="l" rtl="0">
              <a:lnSpc>
                <a:spcPct val="100000"/>
              </a:lnSpc>
              <a:spcBef>
                <a:spcPts val="1000"/>
              </a:spcBef>
              <a:spcAft>
                <a:spcPts val="0"/>
              </a:spcAft>
              <a:buClr>
                <a:srgbClr val="000000"/>
              </a:buClr>
              <a:buSzPts val="1800"/>
              <a:buFont typeface="Arial"/>
              <a:buChar char="•"/>
            </a:pPr>
            <a:r>
              <a:rPr lang="en-US" sz="1800" b="0" i="0" u="none" strike="noStrike" cap="none">
                <a:solidFill>
                  <a:srgbClr val="000000"/>
                </a:solidFill>
                <a:latin typeface="Montserrat"/>
                <a:ea typeface="Montserrat"/>
                <a:cs typeface="Montserrat"/>
                <a:sym typeface="Montserrat"/>
              </a:rPr>
              <a:t>Able to retire</a:t>
            </a:r>
            <a:endParaRPr sz="1800"/>
          </a:p>
          <a:p>
            <a:pPr marL="0" marR="0" lvl="0" indent="0" algn="l" rtl="0">
              <a:lnSpc>
                <a:spcPct val="100000"/>
              </a:lnSpc>
              <a:spcBef>
                <a:spcPts val="1000"/>
              </a:spcBef>
              <a:spcAft>
                <a:spcPts val="1000"/>
              </a:spcAft>
              <a:buClr>
                <a:srgbClr val="000000"/>
              </a:buClr>
              <a:buSzPts val="2000"/>
              <a:buFont typeface="Arial"/>
              <a:buNone/>
            </a:pPr>
            <a:endParaRPr sz="2000" b="0" i="0" u="none" strike="noStrike" cap="none">
              <a:solidFill>
                <a:srgbClr val="000000"/>
              </a:solidFill>
              <a:latin typeface="Montserrat"/>
              <a:ea typeface="Montserrat"/>
              <a:cs typeface="Montserrat"/>
              <a:sym typeface="Montserrat"/>
            </a:endParaRPr>
          </a:p>
        </p:txBody>
      </p:sp>
      <p:pic>
        <p:nvPicPr>
          <p:cNvPr id="684" name="Google Shape;684;p97" descr="A screenshot of a cell phone&#10;&#10;Description automatically generated"/>
          <p:cNvPicPr preferRelativeResize="0"/>
          <p:nvPr/>
        </p:nvPicPr>
        <p:blipFill rotWithShape="1">
          <a:blip r:embed="rId4">
            <a:alphaModFix/>
          </a:blip>
          <a:srcRect/>
          <a:stretch/>
        </p:blipFill>
        <p:spPr>
          <a:xfrm>
            <a:off x="209682" y="6306275"/>
            <a:ext cx="1690372" cy="373199"/>
          </a:xfrm>
          <a:prstGeom prst="rect">
            <a:avLst/>
          </a:prstGeom>
          <a:noFill/>
          <a:ln>
            <a:noFill/>
          </a:ln>
        </p:spPr>
      </p:pic>
      <p:grpSp>
        <p:nvGrpSpPr>
          <p:cNvPr id="685" name="Google Shape;685;p97"/>
          <p:cNvGrpSpPr/>
          <p:nvPr/>
        </p:nvGrpSpPr>
        <p:grpSpPr>
          <a:xfrm>
            <a:off x="4161488" y="2701114"/>
            <a:ext cx="3720789" cy="3655159"/>
            <a:chOff x="4161500" y="2701151"/>
            <a:chExt cx="3720789" cy="3120600"/>
          </a:xfrm>
        </p:grpSpPr>
        <p:cxnSp>
          <p:nvCxnSpPr>
            <p:cNvPr id="686" name="Google Shape;686;p97"/>
            <p:cNvCxnSpPr/>
            <p:nvPr/>
          </p:nvCxnSpPr>
          <p:spPr>
            <a:xfrm>
              <a:off x="4161500" y="2701151"/>
              <a:ext cx="0" cy="3120600"/>
            </a:xfrm>
            <a:prstGeom prst="straightConnector1">
              <a:avLst/>
            </a:prstGeom>
            <a:noFill/>
            <a:ln w="9525" cap="flat" cmpd="sng">
              <a:solidFill>
                <a:schemeClr val="dk2"/>
              </a:solidFill>
              <a:prstDash val="solid"/>
              <a:round/>
              <a:headEnd type="none" w="sm" len="sm"/>
              <a:tailEnd type="none" w="sm" len="sm"/>
            </a:ln>
          </p:spPr>
        </p:cxnSp>
        <p:cxnSp>
          <p:nvCxnSpPr>
            <p:cNvPr id="687" name="Google Shape;687;p97"/>
            <p:cNvCxnSpPr/>
            <p:nvPr/>
          </p:nvCxnSpPr>
          <p:spPr>
            <a:xfrm>
              <a:off x="7882289" y="2701151"/>
              <a:ext cx="0" cy="3120600"/>
            </a:xfrm>
            <a:prstGeom prst="straightConnector1">
              <a:avLst/>
            </a:prstGeom>
            <a:noFill/>
            <a:ln w="9525" cap="flat" cmpd="sng">
              <a:solidFill>
                <a:schemeClr val="dk2"/>
              </a:solidFill>
              <a:prstDash val="solid"/>
              <a:round/>
              <a:headEnd type="none" w="sm" len="sm"/>
              <a:tailEnd type="none" w="sm" len="sm"/>
            </a:ln>
          </p:spPr>
        </p:cxnSp>
      </p:grpSp>
      <p:sp>
        <p:nvSpPr>
          <p:cNvPr id="688" name="Google Shape;688;p97"/>
          <p:cNvSpPr txBox="1"/>
          <p:nvPr/>
        </p:nvSpPr>
        <p:spPr>
          <a:xfrm>
            <a:off x="165925" y="6286225"/>
            <a:ext cx="1925400" cy="523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Light"/>
              <a:ea typeface="Montserrat Light"/>
              <a:cs typeface="Montserrat Light"/>
              <a:sym typeface="Montserrat Light"/>
            </a:endParaRPr>
          </a:p>
        </p:txBody>
      </p:sp>
      <p:sp>
        <p:nvSpPr>
          <p:cNvPr id="689" name="Google Shape;689;p97"/>
          <p:cNvSpPr txBox="1"/>
          <p:nvPr/>
        </p:nvSpPr>
        <p:spPr>
          <a:xfrm>
            <a:off x="620738" y="3835648"/>
            <a:ext cx="3101700" cy="1666500"/>
          </a:xfrm>
          <a:prstGeom prst="rect">
            <a:avLst/>
          </a:prstGeom>
          <a:noFill/>
          <a:ln>
            <a:noFill/>
          </a:ln>
        </p:spPr>
        <p:txBody>
          <a:bodyPr spcFirstLastPara="1" wrap="square" lIns="91425" tIns="91425" rIns="91425" bIns="91425" anchor="t" anchorCtr="0">
            <a:noAutofit/>
          </a:bodyPr>
          <a:lstStyle/>
          <a:p>
            <a:pPr marL="342900" marR="0" lvl="0" indent="-330200" algn="l" rtl="0">
              <a:lnSpc>
                <a:spcPct val="100000"/>
              </a:lnSpc>
              <a:spcBef>
                <a:spcPts val="0"/>
              </a:spcBef>
              <a:spcAft>
                <a:spcPts val="0"/>
              </a:spcAft>
              <a:buClr>
                <a:srgbClr val="000000"/>
              </a:buClr>
              <a:buSzPts val="900"/>
              <a:buFont typeface="Arial"/>
              <a:buChar char="•"/>
            </a:pPr>
            <a:r>
              <a:rPr lang="en-US" sz="1800" b="0" i="0" u="none" strike="noStrike" cap="none">
                <a:solidFill>
                  <a:srgbClr val="000000"/>
                </a:solidFill>
                <a:latin typeface="Montserrat"/>
                <a:ea typeface="Montserrat"/>
                <a:cs typeface="Montserrat"/>
                <a:sym typeface="Montserrat"/>
              </a:rPr>
              <a:t>No control</a:t>
            </a:r>
            <a:endParaRPr sz="1200"/>
          </a:p>
          <a:p>
            <a:pPr marL="342900" marR="0" lvl="0" indent="-330200" algn="l" rtl="0">
              <a:lnSpc>
                <a:spcPct val="100000"/>
              </a:lnSpc>
              <a:spcBef>
                <a:spcPts val="1000"/>
              </a:spcBef>
              <a:spcAft>
                <a:spcPts val="0"/>
              </a:spcAft>
              <a:buClr>
                <a:srgbClr val="000000"/>
              </a:buClr>
              <a:buSzPts val="900"/>
              <a:buFont typeface="Arial"/>
              <a:buChar char="•"/>
            </a:pPr>
            <a:r>
              <a:rPr lang="en-US" sz="1800" b="0" i="0" u="none" strike="noStrike" cap="none">
                <a:solidFill>
                  <a:srgbClr val="000000"/>
                </a:solidFill>
                <a:latin typeface="Montserrat"/>
                <a:ea typeface="Montserrat"/>
                <a:cs typeface="Montserrat"/>
                <a:sym typeface="Montserrat"/>
              </a:rPr>
              <a:t>Working many jobs</a:t>
            </a:r>
            <a:endParaRPr sz="1200"/>
          </a:p>
          <a:p>
            <a:pPr marL="342900" marR="0" lvl="0" indent="-330200" algn="l" rtl="0">
              <a:lnSpc>
                <a:spcPct val="100000"/>
              </a:lnSpc>
              <a:spcBef>
                <a:spcPts val="1000"/>
              </a:spcBef>
              <a:spcAft>
                <a:spcPts val="0"/>
              </a:spcAft>
              <a:buClr>
                <a:srgbClr val="000000"/>
              </a:buClr>
              <a:buSzPts val="900"/>
              <a:buFont typeface="Arial"/>
              <a:buChar char="•"/>
            </a:pPr>
            <a:r>
              <a:rPr lang="en-US" sz="1800" b="0" i="0" u="none" strike="noStrike" cap="none">
                <a:solidFill>
                  <a:srgbClr val="000000"/>
                </a:solidFill>
                <a:latin typeface="Montserrat"/>
                <a:ea typeface="Montserrat"/>
                <a:cs typeface="Montserrat"/>
                <a:sym typeface="Montserrat"/>
              </a:rPr>
              <a:t>Renting not owning</a:t>
            </a:r>
            <a:endParaRPr sz="1200"/>
          </a:p>
          <a:p>
            <a:pPr marL="342900" marR="0" lvl="0" indent="-330200" algn="l" rtl="0">
              <a:lnSpc>
                <a:spcPct val="100000"/>
              </a:lnSpc>
              <a:spcBef>
                <a:spcPts val="1000"/>
              </a:spcBef>
              <a:spcAft>
                <a:spcPts val="0"/>
              </a:spcAft>
              <a:buClr>
                <a:srgbClr val="000000"/>
              </a:buClr>
              <a:buSzPts val="900"/>
              <a:buFont typeface="Arial"/>
              <a:buChar char="•"/>
            </a:pPr>
            <a:r>
              <a:rPr lang="en-US" sz="1800" b="0" i="0" u="none" strike="noStrike" cap="none">
                <a:solidFill>
                  <a:srgbClr val="000000"/>
                </a:solidFill>
                <a:latin typeface="Montserrat"/>
                <a:ea typeface="Montserrat"/>
                <a:cs typeface="Montserrat"/>
                <a:sym typeface="Montserrat"/>
              </a:rPr>
              <a:t>Lower quality home</a:t>
            </a:r>
            <a:endParaRPr sz="1200"/>
          </a:p>
          <a:p>
            <a:pPr marL="342900" marR="0" lvl="0" indent="-330200" algn="l" rtl="0">
              <a:lnSpc>
                <a:spcPct val="100000"/>
              </a:lnSpc>
              <a:spcBef>
                <a:spcPts val="1000"/>
              </a:spcBef>
              <a:spcAft>
                <a:spcPts val="1000"/>
              </a:spcAft>
              <a:buClr>
                <a:srgbClr val="000000"/>
              </a:buClr>
              <a:buSzPts val="900"/>
              <a:buFont typeface="Arial"/>
              <a:buChar char="•"/>
            </a:pPr>
            <a:r>
              <a:rPr lang="en-US" sz="1800" b="0" i="0" u="none" strike="noStrike" cap="none">
                <a:solidFill>
                  <a:srgbClr val="000000"/>
                </a:solidFill>
                <a:latin typeface="Montserrat"/>
                <a:ea typeface="Montserrat"/>
                <a:cs typeface="Montserrat"/>
                <a:sym typeface="Montserrat"/>
              </a:rPr>
              <a:t>Relying on food stamps</a:t>
            </a:r>
            <a:endParaRPr sz="1200"/>
          </a:p>
        </p:txBody>
      </p:sp>
      <p:sp>
        <p:nvSpPr>
          <p:cNvPr id="690" name="Google Shape;690;p97"/>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691" name="Google Shape;691;p97"/>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GOOD LIFE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696"/>
        <p:cNvGrpSpPr/>
        <p:nvPr/>
      </p:nvGrpSpPr>
      <p:grpSpPr>
        <a:xfrm>
          <a:off x="0" y="0"/>
          <a:ext cx="0" cy="0"/>
          <a:chOff x="0" y="0"/>
          <a:chExt cx="0" cy="0"/>
        </a:xfrm>
      </p:grpSpPr>
      <p:pic>
        <p:nvPicPr>
          <p:cNvPr id="697" name="Google Shape;697;p98"/>
          <p:cNvPicPr preferRelativeResize="0"/>
          <p:nvPr/>
        </p:nvPicPr>
        <p:blipFill rotWithShape="1">
          <a:blip r:embed="rId3">
            <a:alphaModFix amt="26000"/>
          </a:blip>
          <a:srcRect l="7710" t="13879" r="4268" b="10443"/>
          <a:stretch/>
        </p:blipFill>
        <p:spPr>
          <a:xfrm rot="10800000">
            <a:off x="6" y="19049"/>
            <a:ext cx="12172944" cy="6838950"/>
          </a:xfrm>
          <a:prstGeom prst="rect">
            <a:avLst/>
          </a:prstGeom>
          <a:noFill/>
          <a:ln>
            <a:noFill/>
          </a:ln>
        </p:spPr>
      </p:pic>
      <p:sp>
        <p:nvSpPr>
          <p:cNvPr id="698" name="Google Shape;698;p98"/>
          <p:cNvSpPr/>
          <p:nvPr/>
        </p:nvSpPr>
        <p:spPr>
          <a:xfrm>
            <a:off x="0" y="2095500"/>
            <a:ext cx="12230588" cy="4762367"/>
          </a:xfrm>
          <a:custGeom>
            <a:avLst/>
            <a:gdLst/>
            <a:ahLst/>
            <a:cxnLst/>
            <a:rect l="l" t="t" r="r" b="b"/>
            <a:pathLst>
              <a:path w="488442" h="214884" extrusionOk="0">
                <a:moveTo>
                  <a:pt x="0" y="0"/>
                </a:moveTo>
                <a:lnTo>
                  <a:pt x="0" y="214884"/>
                </a:lnTo>
                <a:lnTo>
                  <a:pt x="488442" y="214884"/>
                </a:lnTo>
                <a:lnTo>
                  <a:pt x="488442" y="19812"/>
                </a:lnTo>
                <a:close/>
              </a:path>
            </a:pathLst>
          </a:custGeom>
          <a:solidFill>
            <a:srgbClr val="FFFFFF"/>
          </a:solidFill>
          <a:ln>
            <a:noFill/>
          </a:ln>
        </p:spPr>
      </p:sp>
      <p:sp>
        <p:nvSpPr>
          <p:cNvPr id="699" name="Google Shape;699;p98"/>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19</a:t>
            </a:fld>
            <a:endParaRPr/>
          </a:p>
        </p:txBody>
      </p:sp>
      <p:sp>
        <p:nvSpPr>
          <p:cNvPr id="700" name="Google Shape;700;p98"/>
          <p:cNvSpPr txBox="1">
            <a:spLocks noGrp="1"/>
          </p:cNvSpPr>
          <p:nvPr>
            <p:ph type="title"/>
          </p:nvPr>
        </p:nvSpPr>
        <p:spPr>
          <a:xfrm>
            <a:off x="485250" y="541200"/>
            <a:ext cx="8239800" cy="13257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dk2"/>
              </a:buClr>
              <a:buSzPts val="4400"/>
              <a:buFont typeface="Montserrat Alternates"/>
              <a:buNone/>
            </a:pPr>
            <a:r>
              <a:rPr lang="en-US">
                <a:solidFill>
                  <a:srgbClr val="FFFFFF"/>
                </a:solidFill>
              </a:rPr>
              <a:t>I want to have a good life and a good job is key</a:t>
            </a:r>
            <a:endParaRPr>
              <a:solidFill>
                <a:srgbClr val="FFFFFF"/>
              </a:solidFill>
            </a:endParaRPr>
          </a:p>
        </p:txBody>
      </p:sp>
      <p:sp>
        <p:nvSpPr>
          <p:cNvPr id="701" name="Google Shape;701;p98"/>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702" name="Google Shape;702;p98"/>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CONCEPT #2</a:t>
            </a:r>
            <a:endParaRPr/>
          </a:p>
        </p:txBody>
      </p:sp>
      <p:pic>
        <p:nvPicPr>
          <p:cNvPr id="703" name="Google Shape;703;p98" descr="A screenshot of a cell phone&#10;&#10;Description automatically generated"/>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704" name="Google Shape;704;p98"/>
          <p:cNvSpPr txBox="1">
            <a:spLocks noGrp="1"/>
          </p:cNvSpPr>
          <p:nvPr>
            <p:ph type="body" idx="1"/>
          </p:nvPr>
        </p:nvSpPr>
        <p:spPr>
          <a:xfrm>
            <a:off x="571500" y="2918464"/>
            <a:ext cx="10324500" cy="3340500"/>
          </a:xfrm>
          <a:prstGeom prst="rect">
            <a:avLst/>
          </a:prstGeom>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Font typeface="Arial"/>
              <a:buChar char="·"/>
            </a:pPr>
            <a:r>
              <a:rPr lang="en-US" sz="1800"/>
              <a:t>Young people understand work pathways as a continuum of emotional and aspirational states which flow into one another as they learn personally or indirectly about occupational options, make occupational choices, and experience progress and setbacks in their occupational journeys.  These states can be understood as </a:t>
            </a:r>
            <a:r>
              <a:rPr lang="en-US" sz="1800" i="1"/>
              <a:t>surviving, striving and thriving.</a:t>
            </a:r>
            <a:endParaRPr sz="1800" i="1"/>
          </a:p>
          <a:p>
            <a:pPr marL="0" lvl="0" indent="0" algn="l" rtl="0">
              <a:lnSpc>
                <a:spcPct val="100000"/>
              </a:lnSpc>
              <a:spcBef>
                <a:spcPts val="0"/>
              </a:spcBef>
              <a:spcAft>
                <a:spcPts val="0"/>
              </a:spcAft>
              <a:buNone/>
            </a:pPr>
            <a:endParaRPr sz="1800" i="1"/>
          </a:p>
          <a:p>
            <a:pPr marL="457200" lvl="0" indent="-342900" algn="l" rtl="0">
              <a:lnSpc>
                <a:spcPct val="100000"/>
              </a:lnSpc>
              <a:spcBef>
                <a:spcPts val="0"/>
              </a:spcBef>
              <a:spcAft>
                <a:spcPts val="0"/>
              </a:spcAft>
              <a:buSzPts val="1800"/>
              <a:buFont typeface="Montserrat"/>
              <a:buChar char="·"/>
            </a:pPr>
            <a:r>
              <a:rPr lang="en-US" sz="1800"/>
              <a:t>Young people are not motivated by labor market statistics or salary alone. They want to have enough (income, security, control over their schedule, etc.) and feel that comes through having a </a:t>
            </a:r>
            <a:r>
              <a:rPr lang="en-US" sz="1800" i="1"/>
              <a:t>good job</a:t>
            </a:r>
            <a:r>
              <a:rPr lang="en-US" sz="1800"/>
              <a:t> or career that is fulfilling, that they find personally satisfying, or that they love or feel passionate about. </a:t>
            </a:r>
            <a:endParaRPr sz="1800"/>
          </a:p>
        </p:txBody>
      </p:sp>
      <p:sp>
        <p:nvSpPr>
          <p:cNvPr id="705" name="Google Shape;705;p98"/>
          <p:cNvSpPr txBox="1"/>
          <p:nvPr/>
        </p:nvSpPr>
        <p:spPr>
          <a:xfrm>
            <a:off x="571500" y="2506050"/>
            <a:ext cx="49755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accent1"/>
                </a:solidFill>
                <a:latin typeface="Montserrat ExtraBold"/>
                <a:ea typeface="Montserrat ExtraBold"/>
                <a:cs typeface="Montserrat ExtraBold"/>
                <a:sym typeface="Montserrat ExtraBold"/>
              </a:rPr>
              <a:t>ADDITIONAL TALKING POINTS</a:t>
            </a:r>
            <a:endParaRPr sz="1300">
              <a:solidFill>
                <a:schemeClr val="accent1"/>
              </a:solidFill>
              <a:latin typeface="Montserrat ExtraBold"/>
              <a:ea typeface="Montserrat ExtraBold"/>
              <a:cs typeface="Montserrat ExtraBold"/>
              <a:sym typeface="Montserrat ExtraBold"/>
            </a:endParaRPr>
          </a:p>
        </p:txBody>
      </p:sp>
      <p:sp>
        <p:nvSpPr>
          <p:cNvPr id="706" name="Google Shape;706;p98"/>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707" name="Google Shape;707;p98"/>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GOOD LIFE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4D26"/>
        </a:solidFill>
        <a:effectLst/>
      </p:bgPr>
    </p:bg>
    <p:spTree>
      <p:nvGrpSpPr>
        <p:cNvPr id="1" name="Shape 411"/>
        <p:cNvGrpSpPr/>
        <p:nvPr/>
      </p:nvGrpSpPr>
      <p:grpSpPr>
        <a:xfrm>
          <a:off x="0" y="0"/>
          <a:ext cx="0" cy="0"/>
          <a:chOff x="0" y="0"/>
          <a:chExt cx="0" cy="0"/>
        </a:xfrm>
      </p:grpSpPr>
      <p:pic>
        <p:nvPicPr>
          <p:cNvPr id="412" name="Google Shape;412;p81"/>
          <p:cNvPicPr preferRelativeResize="0"/>
          <p:nvPr/>
        </p:nvPicPr>
        <p:blipFill rotWithShape="1">
          <a:blip r:embed="rId3">
            <a:alphaModFix amt="10000"/>
          </a:blip>
          <a:srcRect l="7710" t="13879" r="4268" b="10443"/>
          <a:stretch/>
        </p:blipFill>
        <p:spPr>
          <a:xfrm rot="10800000">
            <a:off x="6" y="19049"/>
            <a:ext cx="12172944" cy="6838950"/>
          </a:xfrm>
          <a:prstGeom prst="rect">
            <a:avLst/>
          </a:prstGeom>
          <a:noFill/>
          <a:ln>
            <a:noFill/>
          </a:ln>
        </p:spPr>
      </p:pic>
      <p:sp>
        <p:nvSpPr>
          <p:cNvPr id="413" name="Google Shape;413;p81"/>
          <p:cNvSpPr/>
          <p:nvPr/>
        </p:nvSpPr>
        <p:spPr>
          <a:xfrm>
            <a:off x="0" y="1466850"/>
            <a:ext cx="12230588" cy="5390902"/>
          </a:xfrm>
          <a:custGeom>
            <a:avLst/>
            <a:gdLst/>
            <a:ahLst/>
            <a:cxnLst/>
            <a:rect l="l" t="t" r="r" b="b"/>
            <a:pathLst>
              <a:path w="488442" h="214884" extrusionOk="0">
                <a:moveTo>
                  <a:pt x="0" y="0"/>
                </a:moveTo>
                <a:lnTo>
                  <a:pt x="0" y="214884"/>
                </a:lnTo>
                <a:lnTo>
                  <a:pt x="488442" y="214884"/>
                </a:lnTo>
                <a:lnTo>
                  <a:pt x="488442" y="19812"/>
                </a:lnTo>
                <a:close/>
              </a:path>
            </a:pathLst>
          </a:custGeom>
          <a:solidFill>
            <a:srgbClr val="FFFFFF"/>
          </a:solidFill>
          <a:ln>
            <a:noFill/>
          </a:ln>
        </p:spPr>
      </p:sp>
      <p:sp>
        <p:nvSpPr>
          <p:cNvPr id="414" name="Google Shape;414;p81"/>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2</a:t>
            </a:fld>
            <a:endParaRPr/>
          </a:p>
        </p:txBody>
      </p:sp>
      <p:sp>
        <p:nvSpPr>
          <p:cNvPr id="415" name="Google Shape;415;p81"/>
          <p:cNvSpPr txBox="1">
            <a:spLocks noGrp="1"/>
          </p:cNvSpPr>
          <p:nvPr>
            <p:ph type="title"/>
          </p:nvPr>
        </p:nvSpPr>
        <p:spPr>
          <a:xfrm>
            <a:off x="485250" y="303075"/>
            <a:ext cx="72765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Montserrat Alternates"/>
              <a:buNone/>
            </a:pPr>
            <a:r>
              <a:rPr lang="en-US">
                <a:solidFill>
                  <a:srgbClr val="FFFFFF"/>
                </a:solidFill>
              </a:rPr>
              <a:t>About this slide deck</a:t>
            </a:r>
            <a:endParaRPr>
              <a:solidFill>
                <a:srgbClr val="FFFFFF"/>
              </a:solidFill>
            </a:endParaRPr>
          </a:p>
        </p:txBody>
      </p:sp>
      <p:sp>
        <p:nvSpPr>
          <p:cNvPr id="416" name="Google Shape;416;p81"/>
          <p:cNvSpPr txBox="1">
            <a:spLocks noGrp="1"/>
          </p:cNvSpPr>
          <p:nvPr>
            <p:ph type="body" idx="1"/>
          </p:nvPr>
        </p:nvSpPr>
        <p:spPr>
          <a:xfrm>
            <a:off x="571500" y="2295375"/>
            <a:ext cx="11000400" cy="414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The following slides highlight the core concepts of </a:t>
            </a:r>
            <a:r>
              <a:rPr lang="en-US" u="sng">
                <a:solidFill>
                  <a:schemeClr val="hlink"/>
                </a:solidFill>
                <a:hlinkClick r:id="rId4"/>
              </a:rPr>
              <a:t>Striving to Thriving</a:t>
            </a:r>
            <a:r>
              <a:rPr lang="en-US"/>
              <a:t>, a research project of Equitable Futures.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You can use this deck to learn more about these core concepts and you can also incorporate — with attribution — slides from each module into your own conversations or presentations.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We hope that this deck and the Striving to Thriving research can support your work to improve young people’s lives and career choices.</a:t>
            </a:r>
            <a:endParaRPr b="1"/>
          </a:p>
        </p:txBody>
      </p:sp>
      <p:sp>
        <p:nvSpPr>
          <p:cNvPr id="417" name="Google Shape;417;p81"/>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dk2"/>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418" name="Google Shape;418;p81"/>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ABOUT</a:t>
            </a:r>
            <a:endParaRPr/>
          </a:p>
        </p:txBody>
      </p:sp>
      <p:pic>
        <p:nvPicPr>
          <p:cNvPr id="419" name="Google Shape;419;p81" descr="A screenshot of a cell phone&#10;&#10;Description automatically generated"/>
          <p:cNvPicPr preferRelativeResize="0"/>
          <p:nvPr/>
        </p:nvPicPr>
        <p:blipFill rotWithShape="1">
          <a:blip r:embed="rId5">
            <a:alphaModFix/>
          </a:blip>
          <a:srcRect/>
          <a:stretch/>
        </p:blipFill>
        <p:spPr>
          <a:xfrm>
            <a:off x="209682" y="6306275"/>
            <a:ext cx="1690372" cy="373199"/>
          </a:xfrm>
          <a:prstGeom prst="rect">
            <a:avLst/>
          </a:prstGeom>
          <a:noFill/>
          <a:ln>
            <a:noFill/>
          </a:ln>
        </p:spPr>
      </p:pic>
      <p:sp>
        <p:nvSpPr>
          <p:cNvPr id="420" name="Google Shape;420;p81"/>
          <p:cNvSpPr txBox="1"/>
          <p:nvPr/>
        </p:nvSpPr>
        <p:spPr>
          <a:xfrm>
            <a:off x="209674" y="5867375"/>
            <a:ext cx="3586800" cy="43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900">
                <a:latin typeface="Montserrat"/>
                <a:ea typeface="Montserrat"/>
                <a:cs typeface="Montserrat"/>
                <a:sym typeface="Montserrat"/>
              </a:rPr>
              <a:t>Cover Illustration, “Anthony” by Kalaia Petteway, Grade 12</a:t>
            </a:r>
            <a:endParaRPr sz="9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US" sz="900">
                <a:latin typeface="Montserrat"/>
                <a:ea typeface="Montserrat"/>
                <a:cs typeface="Montserrat"/>
                <a:sym typeface="Montserrat"/>
              </a:rPr>
              <a:t>CHARM: Voices of Baltimore Youth, </a:t>
            </a:r>
            <a:r>
              <a:rPr lang="en-US" sz="900" u="sng">
                <a:latin typeface="Montserrat"/>
                <a:ea typeface="Montserrat"/>
                <a:cs typeface="Montserrat"/>
                <a:sym typeface="Montserrat"/>
              </a:rPr>
              <a:t>charmlitmag.org</a:t>
            </a:r>
            <a:endParaRPr sz="9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11"/>
        <p:cNvGrpSpPr/>
        <p:nvPr/>
      </p:nvGrpSpPr>
      <p:grpSpPr>
        <a:xfrm>
          <a:off x="0" y="0"/>
          <a:ext cx="0" cy="0"/>
          <a:chOff x="0" y="0"/>
          <a:chExt cx="0" cy="0"/>
        </a:xfrm>
      </p:grpSpPr>
      <p:sp>
        <p:nvSpPr>
          <p:cNvPr id="712" name="Google Shape;712;p99"/>
          <p:cNvSpPr txBox="1">
            <a:spLocks noGrp="1"/>
          </p:cNvSpPr>
          <p:nvPr>
            <p:ph type="title"/>
          </p:nvPr>
        </p:nvSpPr>
        <p:spPr>
          <a:xfrm>
            <a:off x="4229100" y="1188125"/>
            <a:ext cx="7672800" cy="132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a:t>I know I might need support, but I’m not sure where to get it</a:t>
            </a:r>
            <a:endParaRPr sz="4000"/>
          </a:p>
        </p:txBody>
      </p:sp>
      <p:sp>
        <p:nvSpPr>
          <p:cNvPr id="713" name="Google Shape;713;p99"/>
          <p:cNvSpPr txBox="1">
            <a:spLocks noGrp="1"/>
          </p:cNvSpPr>
          <p:nvPr>
            <p:ph type="sldNum" idx="12"/>
          </p:nvPr>
        </p:nvSpPr>
        <p:spPr>
          <a:xfrm>
            <a:off x="5702926" y="6356350"/>
            <a:ext cx="3645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fld id="{00000000-1234-1234-1234-123412341234}" type="slidenum">
              <a:rPr lang="en-US">
                <a:solidFill>
                  <a:srgbClr val="FFFFFF"/>
                </a:solidFill>
              </a:rPr>
              <a:t>20</a:t>
            </a:fld>
            <a:endParaRPr>
              <a:solidFill>
                <a:srgbClr val="FFFFFF"/>
              </a:solidFill>
            </a:endParaRPr>
          </a:p>
        </p:txBody>
      </p:sp>
      <p:sp>
        <p:nvSpPr>
          <p:cNvPr id="714" name="Google Shape;714;p99"/>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715" name="Google Shape;715;p99"/>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CONCEPT #4</a:t>
            </a:r>
            <a:endParaRPr/>
          </a:p>
        </p:txBody>
      </p:sp>
      <p:pic>
        <p:nvPicPr>
          <p:cNvPr id="716" name="Google Shape;716;p99"/>
          <p:cNvPicPr preferRelativeResize="0"/>
          <p:nvPr/>
        </p:nvPicPr>
        <p:blipFill rotWithShape="1">
          <a:blip r:embed="rId3">
            <a:alphaModFix/>
          </a:blip>
          <a:srcRect l="14624" t="14829" b="12119"/>
          <a:stretch/>
        </p:blipFill>
        <p:spPr>
          <a:xfrm>
            <a:off x="0" y="-11300"/>
            <a:ext cx="3390900" cy="6858005"/>
          </a:xfrm>
          <a:prstGeom prst="rect">
            <a:avLst/>
          </a:prstGeom>
          <a:noFill/>
          <a:ln>
            <a:noFill/>
          </a:ln>
        </p:spPr>
      </p:pic>
      <p:sp>
        <p:nvSpPr>
          <p:cNvPr id="717" name="Google Shape;717;p99"/>
          <p:cNvSpPr txBox="1">
            <a:spLocks noGrp="1"/>
          </p:cNvSpPr>
          <p:nvPr>
            <p:ph type="body" idx="1"/>
          </p:nvPr>
        </p:nvSpPr>
        <p:spPr>
          <a:xfrm>
            <a:off x="4229100" y="3453412"/>
            <a:ext cx="7119900" cy="33669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Young people feel like </a:t>
            </a:r>
            <a:r>
              <a:rPr lang="en-US" b="1"/>
              <a:t>“it’s all up to me”</a:t>
            </a:r>
            <a:r>
              <a:rPr lang="en-US"/>
              <a:t> and believe they are alone in making decisions about their educational and career pathways. Many </a:t>
            </a:r>
            <a:r>
              <a:rPr lang="en-US" b="1"/>
              <a:t>know they will need support to reach their goals,  but few know where to find that support.</a:t>
            </a:r>
            <a:endParaRPr sz="1800"/>
          </a:p>
        </p:txBody>
      </p:sp>
      <p:sp>
        <p:nvSpPr>
          <p:cNvPr id="718" name="Google Shape;718;p99"/>
          <p:cNvSpPr txBox="1"/>
          <p:nvPr/>
        </p:nvSpPr>
        <p:spPr>
          <a:xfrm>
            <a:off x="4229100" y="3130600"/>
            <a:ext cx="20535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accent1"/>
                </a:solidFill>
                <a:latin typeface="Montserrat ExtraBold"/>
                <a:ea typeface="Montserrat ExtraBold"/>
                <a:cs typeface="Montserrat ExtraBold"/>
                <a:sym typeface="Montserrat ExtraBold"/>
              </a:rPr>
              <a:t>CORE CONCEPT #4</a:t>
            </a:r>
            <a:endParaRPr sz="1300">
              <a:solidFill>
                <a:schemeClr val="accent1"/>
              </a:solidFill>
              <a:latin typeface="Montserrat ExtraBold"/>
              <a:ea typeface="Montserrat ExtraBold"/>
              <a:cs typeface="Montserrat ExtraBold"/>
              <a:sym typeface="Montserrat ExtraBold"/>
            </a:endParaRPr>
          </a:p>
        </p:txBody>
      </p:sp>
      <p:sp>
        <p:nvSpPr>
          <p:cNvPr id="719" name="Google Shape;719;p99"/>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720" name="Google Shape;720;p99"/>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UP TO ME</a:t>
            </a:r>
            <a:endParaRPr/>
          </a:p>
        </p:txBody>
      </p:sp>
      <p:sp>
        <p:nvSpPr>
          <p:cNvPr id="721" name="Google Shape;721;p99"/>
          <p:cNvSpPr txBox="1"/>
          <p:nvPr/>
        </p:nvSpPr>
        <p:spPr>
          <a:xfrm rot="-5400000">
            <a:off x="-1077312" y="4642300"/>
            <a:ext cx="2362500" cy="207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900">
                <a:latin typeface="Montserrat"/>
                <a:ea typeface="Montserrat"/>
                <a:cs typeface="Montserrat"/>
                <a:sym typeface="Montserrat"/>
              </a:rPr>
              <a:t>Illustration  by Lonnie Allen, Age 17</a:t>
            </a:r>
            <a:endParaRPr sz="900" i="0" u="none" strike="noStrike" cap="none">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726"/>
        <p:cNvGrpSpPr/>
        <p:nvPr/>
      </p:nvGrpSpPr>
      <p:grpSpPr>
        <a:xfrm>
          <a:off x="0" y="0"/>
          <a:ext cx="0" cy="0"/>
          <a:chOff x="0" y="0"/>
          <a:chExt cx="0" cy="0"/>
        </a:xfrm>
      </p:grpSpPr>
      <p:pic>
        <p:nvPicPr>
          <p:cNvPr id="727" name="Google Shape;727;p100"/>
          <p:cNvPicPr preferRelativeResize="0"/>
          <p:nvPr/>
        </p:nvPicPr>
        <p:blipFill rotWithShape="1">
          <a:blip r:embed="rId3">
            <a:alphaModFix amt="50000"/>
          </a:blip>
          <a:srcRect l="20191" t="24849" r="14568" b="19055"/>
          <a:stretch/>
        </p:blipFill>
        <p:spPr>
          <a:xfrm rot="10800000">
            <a:off x="6" y="19049"/>
            <a:ext cx="12172944" cy="6838950"/>
          </a:xfrm>
          <a:prstGeom prst="rect">
            <a:avLst/>
          </a:prstGeom>
          <a:noFill/>
          <a:ln>
            <a:noFill/>
          </a:ln>
        </p:spPr>
      </p:pic>
      <p:sp>
        <p:nvSpPr>
          <p:cNvPr id="728" name="Google Shape;728;p100"/>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solidFill>
                  <a:srgbClr val="FFFFFF"/>
                </a:solidFill>
              </a:rPr>
              <a:t>21</a:t>
            </a:fld>
            <a:endParaRPr>
              <a:solidFill>
                <a:srgbClr val="FFFFFF"/>
              </a:solidFill>
            </a:endParaRPr>
          </a:p>
        </p:txBody>
      </p:sp>
      <p:sp>
        <p:nvSpPr>
          <p:cNvPr id="729" name="Google Shape;729;p100"/>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730" name="Google Shape;730;p100"/>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UP TO ME</a:t>
            </a:r>
            <a:endParaRPr/>
          </a:p>
        </p:txBody>
      </p:sp>
      <p:pic>
        <p:nvPicPr>
          <p:cNvPr id="731" name="Google Shape;731;p100"/>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732" name="Google Shape;732;p100"/>
          <p:cNvSpPr txBox="1">
            <a:spLocks noGrp="1"/>
          </p:cNvSpPr>
          <p:nvPr>
            <p:ph type="title"/>
          </p:nvPr>
        </p:nvSpPr>
        <p:spPr>
          <a:xfrm>
            <a:off x="0" y="365125"/>
            <a:ext cx="11827500" cy="1325700"/>
          </a:xfrm>
          <a:prstGeom prst="rect">
            <a:avLst/>
          </a:prstGeom>
          <a:noFill/>
          <a:ln>
            <a:noFill/>
          </a:ln>
        </p:spPr>
        <p:txBody>
          <a:bodyPr spcFirstLastPara="1" wrap="square" lIns="91425" tIns="45700" rIns="91425" bIns="45700" anchor="ctr" anchorCtr="0">
            <a:noAutofit/>
          </a:bodyPr>
          <a:lstStyle/>
          <a:p>
            <a:pPr marL="457200" lvl="0" indent="0" algn="l" rtl="0">
              <a:lnSpc>
                <a:spcPct val="90000"/>
              </a:lnSpc>
              <a:spcBef>
                <a:spcPts val="0"/>
              </a:spcBef>
              <a:spcAft>
                <a:spcPts val="0"/>
              </a:spcAft>
              <a:buSzPts val="4400"/>
              <a:buNone/>
            </a:pPr>
            <a:r>
              <a:rPr lang="en-US">
                <a:solidFill>
                  <a:srgbClr val="FFFFFF"/>
                </a:solidFill>
              </a:rPr>
              <a:t>Core Concept #4: In their own words</a:t>
            </a:r>
            <a:endParaRPr>
              <a:solidFill>
                <a:srgbClr val="FFFFFF"/>
              </a:solidFill>
            </a:endParaRPr>
          </a:p>
        </p:txBody>
      </p:sp>
      <p:sp>
        <p:nvSpPr>
          <p:cNvPr id="733" name="Google Shape;733;p100"/>
          <p:cNvSpPr txBox="1"/>
          <p:nvPr/>
        </p:nvSpPr>
        <p:spPr>
          <a:xfrm>
            <a:off x="-10650" y="1602775"/>
            <a:ext cx="12172800" cy="79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700">
                <a:solidFill>
                  <a:schemeClr val="lt1"/>
                </a:solidFill>
                <a:latin typeface="Montserrat"/>
                <a:ea typeface="Montserrat"/>
                <a:cs typeface="Montserrat"/>
                <a:sym typeface="Montserrat"/>
              </a:rPr>
              <a:t>“</a:t>
            </a:r>
            <a:r>
              <a:rPr lang="en-US" sz="1700" b="1">
                <a:solidFill>
                  <a:schemeClr val="lt1"/>
                </a:solidFill>
                <a:latin typeface="Montserrat"/>
                <a:ea typeface="Montserrat"/>
                <a:cs typeface="Montserrat"/>
                <a:sym typeface="Montserrat"/>
              </a:rPr>
              <a:t>There hasn’t been anybody to help me get where I’ve been going</a:t>
            </a:r>
            <a:r>
              <a:rPr lang="en-US" sz="1700">
                <a:solidFill>
                  <a:schemeClr val="lt1"/>
                </a:solidFill>
                <a:latin typeface="Montserrat"/>
                <a:ea typeface="Montserrat"/>
                <a:cs typeface="Montserrat"/>
                <a:sym typeface="Montserrat"/>
              </a:rPr>
              <a:t>. It has all been me for the last 3 years…My family hasn’t been helping me really, so </a:t>
            </a:r>
            <a:r>
              <a:rPr lang="en-US" sz="1700" b="1">
                <a:solidFill>
                  <a:schemeClr val="lt1"/>
                </a:solidFill>
                <a:latin typeface="Montserrat"/>
                <a:ea typeface="Montserrat"/>
                <a:cs typeface="Montserrat"/>
                <a:sym typeface="Montserrat"/>
              </a:rPr>
              <a:t>it has just been all me,</a:t>
            </a:r>
            <a:r>
              <a:rPr lang="en-US" sz="1700">
                <a:solidFill>
                  <a:schemeClr val="lt1"/>
                </a:solidFill>
                <a:latin typeface="Montserrat"/>
                <a:ea typeface="Montserrat"/>
                <a:cs typeface="Montserrat"/>
                <a:sym typeface="Montserrat"/>
              </a:rPr>
              <a:t> just dedicating my time to my whole goal…</a:t>
            </a:r>
            <a:r>
              <a:rPr lang="en-US" sz="1700" b="1">
                <a:solidFill>
                  <a:schemeClr val="lt1"/>
                </a:solidFill>
                <a:latin typeface="Montserrat"/>
                <a:ea typeface="Montserrat"/>
                <a:cs typeface="Montserrat"/>
                <a:sym typeface="Montserrat"/>
              </a:rPr>
              <a:t>just been grinding.</a:t>
            </a:r>
            <a:r>
              <a:rPr lang="en-US" sz="1700">
                <a:solidFill>
                  <a:schemeClr val="lt1"/>
                </a:solidFill>
                <a:latin typeface="Montserrat"/>
                <a:ea typeface="Montserrat"/>
                <a:cs typeface="Montserrat"/>
                <a:sym typeface="Montserrat"/>
              </a:rPr>
              <a:t>”</a:t>
            </a:r>
            <a:r>
              <a:rPr lang="en-US" sz="1500">
                <a:solidFill>
                  <a:schemeClr val="lt1"/>
                </a:solidFill>
                <a:latin typeface="Montserrat"/>
                <a:ea typeface="Montserrat"/>
                <a:cs typeface="Montserrat"/>
                <a:sym typeface="Montserrat"/>
              </a:rPr>
              <a:t> </a:t>
            </a:r>
            <a:endParaRPr sz="1500">
              <a:solidFill>
                <a:schemeClr val="lt1"/>
              </a:solidFill>
              <a:latin typeface="Montserrat Light"/>
              <a:ea typeface="Montserrat Light"/>
              <a:cs typeface="Montserrat Light"/>
              <a:sym typeface="Montserrat Light"/>
            </a:endParaRPr>
          </a:p>
          <a:p>
            <a:pPr marL="0" lvl="0" indent="0" algn="ctr" rtl="0">
              <a:lnSpc>
                <a:spcPct val="85000"/>
              </a:lnSpc>
              <a:spcBef>
                <a:spcPts val="0"/>
              </a:spcBef>
              <a:spcAft>
                <a:spcPts val="0"/>
              </a:spcAft>
              <a:buClr>
                <a:schemeClr val="dk1"/>
              </a:buClr>
              <a:buFont typeface="Arial"/>
              <a:buNone/>
            </a:pPr>
            <a:r>
              <a:rPr lang="en-US">
                <a:solidFill>
                  <a:schemeClr val="accent1"/>
                </a:solidFill>
                <a:latin typeface="Londrina Solid"/>
                <a:ea typeface="Londrina Solid"/>
                <a:cs typeface="Londrina Solid"/>
                <a:sym typeface="Londrina Solid"/>
              </a:rPr>
              <a:t>– PUEBLO, CO, HISPANIC MALE, 17-21, LOWER INCOME</a:t>
            </a:r>
            <a:endParaRPr>
              <a:solidFill>
                <a:schemeClr val="accent1"/>
              </a:solidFill>
              <a:latin typeface="Londrina Solid"/>
              <a:ea typeface="Londrina Solid"/>
              <a:cs typeface="Londrina Solid"/>
              <a:sym typeface="Londrina Solid"/>
            </a:endParaRPr>
          </a:p>
          <a:p>
            <a:pPr marL="0" lvl="0" indent="0" algn="ctr" rtl="0">
              <a:spcBef>
                <a:spcPts val="0"/>
              </a:spcBef>
              <a:spcAft>
                <a:spcPts val="0"/>
              </a:spcAft>
              <a:buClr>
                <a:srgbClr val="000000"/>
              </a:buClr>
              <a:buFont typeface="Arial"/>
              <a:buNone/>
            </a:pPr>
            <a:endParaRPr sz="1600" i="1">
              <a:solidFill>
                <a:srgbClr val="FFFFFF"/>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None/>
            </a:pPr>
            <a:endParaRPr sz="1700" i="1">
              <a:latin typeface="Montserrat Light"/>
              <a:ea typeface="Montserrat Light"/>
              <a:cs typeface="Montserrat Light"/>
              <a:sym typeface="Montserrat Light"/>
            </a:endParaRPr>
          </a:p>
        </p:txBody>
      </p:sp>
      <p:sp>
        <p:nvSpPr>
          <p:cNvPr id="734" name="Google Shape;734;p100"/>
          <p:cNvSpPr txBox="1"/>
          <p:nvPr/>
        </p:nvSpPr>
        <p:spPr>
          <a:xfrm>
            <a:off x="-20250" y="3313333"/>
            <a:ext cx="12192000" cy="1117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700">
                <a:solidFill>
                  <a:schemeClr val="lt1"/>
                </a:solidFill>
                <a:latin typeface="Montserrat"/>
                <a:ea typeface="Montserrat"/>
                <a:cs typeface="Montserrat"/>
                <a:sym typeface="Montserrat"/>
              </a:rPr>
              <a:t>“And it actually comes down to just self-motivation. </a:t>
            </a:r>
            <a:r>
              <a:rPr lang="en-US" sz="1700" b="1">
                <a:solidFill>
                  <a:schemeClr val="lt1"/>
                </a:solidFill>
                <a:latin typeface="Montserrat"/>
                <a:ea typeface="Montserrat"/>
                <a:cs typeface="Montserrat"/>
                <a:sym typeface="Montserrat"/>
              </a:rPr>
              <a:t>I mean, there’s really no one else out there…I didn’t have any family support.</a:t>
            </a:r>
            <a:r>
              <a:rPr lang="en-US" sz="1700">
                <a:solidFill>
                  <a:schemeClr val="lt1"/>
                </a:solidFill>
                <a:latin typeface="Montserrat"/>
                <a:ea typeface="Montserrat"/>
                <a:cs typeface="Montserrat"/>
                <a:sym typeface="Montserrat"/>
              </a:rPr>
              <a:t> I didn’t have any support from the outside world. </a:t>
            </a:r>
            <a:r>
              <a:rPr lang="en-US" sz="1700" b="1">
                <a:solidFill>
                  <a:schemeClr val="lt1"/>
                </a:solidFill>
                <a:latin typeface="Montserrat"/>
                <a:ea typeface="Montserrat"/>
                <a:cs typeface="Montserrat"/>
                <a:sym typeface="Montserrat"/>
              </a:rPr>
              <a:t>It was just completely myself</a:t>
            </a:r>
            <a:r>
              <a:rPr lang="en-US" sz="1700">
                <a:solidFill>
                  <a:schemeClr val="lt1"/>
                </a:solidFill>
                <a:latin typeface="Montserrat"/>
                <a:ea typeface="Montserrat"/>
                <a:cs typeface="Montserrat"/>
                <a:sym typeface="Montserrat"/>
              </a:rPr>
              <a:t>.” </a:t>
            </a:r>
            <a:endParaRPr sz="1700">
              <a:solidFill>
                <a:schemeClr val="lt1"/>
              </a:solidFill>
              <a:latin typeface="Montserrat Light"/>
              <a:ea typeface="Montserrat Light"/>
              <a:cs typeface="Montserrat Light"/>
              <a:sym typeface="Montserrat Light"/>
            </a:endParaRPr>
          </a:p>
          <a:p>
            <a:pPr marL="914400" marR="914400" lvl="0" indent="0" algn="ctr" rtl="0">
              <a:spcBef>
                <a:spcPts val="0"/>
              </a:spcBef>
              <a:spcAft>
                <a:spcPts val="0"/>
              </a:spcAft>
              <a:buNone/>
            </a:pPr>
            <a:r>
              <a:rPr lang="en-US">
                <a:solidFill>
                  <a:schemeClr val="accent1"/>
                </a:solidFill>
                <a:latin typeface="Londrina Solid"/>
                <a:ea typeface="Londrina Solid"/>
                <a:cs typeface="Londrina Solid"/>
                <a:sym typeface="Londrina Solid"/>
              </a:rPr>
              <a:t>YAKIMA, WA, WHITE MALE, 17-21, LOWER INCOME</a:t>
            </a:r>
            <a:endParaRPr>
              <a:solidFill>
                <a:schemeClr val="accent1"/>
              </a:solidFill>
              <a:latin typeface="Londrina Solid"/>
              <a:ea typeface="Londrina Solid"/>
              <a:cs typeface="Londrina Solid"/>
              <a:sym typeface="Londrina Solid"/>
            </a:endParaRPr>
          </a:p>
          <a:p>
            <a:pPr marL="0" marR="914400" lvl="0" indent="0" algn="l" rtl="0">
              <a:spcBef>
                <a:spcPts val="0"/>
              </a:spcBef>
              <a:spcAft>
                <a:spcPts val="0"/>
              </a:spcAft>
              <a:buClr>
                <a:schemeClr val="dk1"/>
              </a:buClr>
              <a:buSzPts val="1100"/>
              <a:buFont typeface="Arial"/>
              <a:buNone/>
            </a:pPr>
            <a:endParaRPr sz="1700" i="1">
              <a:latin typeface="Montserrat Light"/>
              <a:ea typeface="Montserrat Light"/>
              <a:cs typeface="Montserrat Light"/>
              <a:sym typeface="Montserrat Light"/>
            </a:endParaRPr>
          </a:p>
        </p:txBody>
      </p:sp>
      <p:sp>
        <p:nvSpPr>
          <p:cNvPr id="735" name="Google Shape;735;p100"/>
          <p:cNvSpPr txBox="1"/>
          <p:nvPr/>
        </p:nvSpPr>
        <p:spPr>
          <a:xfrm>
            <a:off x="0" y="4737325"/>
            <a:ext cx="12192000" cy="1356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800">
                <a:solidFill>
                  <a:schemeClr val="lt1"/>
                </a:solidFill>
                <a:latin typeface="Montserrat"/>
                <a:ea typeface="Montserrat"/>
                <a:cs typeface="Montserrat"/>
                <a:sym typeface="Montserrat"/>
              </a:rPr>
              <a:t>“I would say </a:t>
            </a:r>
            <a:r>
              <a:rPr lang="en-US" sz="1800" b="1">
                <a:solidFill>
                  <a:schemeClr val="lt1"/>
                </a:solidFill>
                <a:latin typeface="Montserrat"/>
                <a:ea typeface="Montserrat"/>
                <a:cs typeface="Montserrat"/>
                <a:sym typeface="Montserrat"/>
              </a:rPr>
              <a:t>family, they do nothing</a:t>
            </a:r>
            <a:r>
              <a:rPr lang="en-US" sz="1800">
                <a:solidFill>
                  <a:schemeClr val="lt1"/>
                </a:solidFill>
                <a:latin typeface="Montserrat"/>
                <a:ea typeface="Montserrat"/>
                <a:cs typeface="Montserrat"/>
                <a:sym typeface="Montserrat"/>
              </a:rPr>
              <a:t>. They understand your goals but my family, </a:t>
            </a:r>
            <a:r>
              <a:rPr lang="en-US" sz="1800" b="1">
                <a:solidFill>
                  <a:schemeClr val="lt1"/>
                </a:solidFill>
                <a:latin typeface="Montserrat"/>
                <a:ea typeface="Montserrat"/>
                <a:cs typeface="Montserrat"/>
                <a:sym typeface="Montserrat"/>
              </a:rPr>
              <a:t>they haven’t been through what I’m having to go through and stuff like that</a:t>
            </a:r>
            <a:r>
              <a:rPr lang="en-US" sz="1800">
                <a:solidFill>
                  <a:schemeClr val="lt1"/>
                </a:solidFill>
                <a:latin typeface="Montserrat"/>
                <a:ea typeface="Montserrat"/>
                <a:cs typeface="Montserrat"/>
                <a:sym typeface="Montserrat"/>
              </a:rPr>
              <a:t>. So, t</a:t>
            </a:r>
            <a:r>
              <a:rPr lang="en-US" sz="1800" b="1">
                <a:solidFill>
                  <a:schemeClr val="lt1"/>
                </a:solidFill>
                <a:latin typeface="Montserrat"/>
                <a:ea typeface="Montserrat"/>
                <a:cs typeface="Montserrat"/>
                <a:sym typeface="Montserrat"/>
              </a:rPr>
              <a:t>hey don’t really know what exactly they should be doing to help me.”</a:t>
            </a:r>
            <a:endParaRPr sz="1800" b="1">
              <a:solidFill>
                <a:srgbClr val="FFFFFF"/>
              </a:solidFill>
              <a:latin typeface="Montserrat"/>
              <a:ea typeface="Montserrat"/>
              <a:cs typeface="Montserrat"/>
              <a:sym typeface="Montserrat"/>
            </a:endParaRPr>
          </a:p>
          <a:p>
            <a:pPr marL="0" lvl="0" indent="0" algn="ctr" rtl="0">
              <a:spcBef>
                <a:spcPts val="0"/>
              </a:spcBef>
              <a:spcAft>
                <a:spcPts val="0"/>
              </a:spcAft>
              <a:buNone/>
            </a:pPr>
            <a:r>
              <a:rPr lang="en-US">
                <a:solidFill>
                  <a:schemeClr val="accent1"/>
                </a:solidFill>
                <a:latin typeface="Londrina Solid"/>
                <a:ea typeface="Londrina Solid"/>
                <a:cs typeface="Londrina Solid"/>
                <a:sym typeface="Londrina Solid"/>
              </a:rPr>
              <a:t>- BALTIMORE, MD, BLACK FEMALE 17-20, LOWER INCOME</a:t>
            </a:r>
            <a:endParaRPr>
              <a:solidFill>
                <a:schemeClr val="accent1"/>
              </a:solidFill>
              <a:latin typeface="Londrina Solid"/>
              <a:ea typeface="Londrina Solid"/>
              <a:cs typeface="Londrina Solid"/>
              <a:sym typeface="Londrina Solid"/>
            </a:endParaRPr>
          </a:p>
        </p:txBody>
      </p:sp>
      <p:sp>
        <p:nvSpPr>
          <p:cNvPr id="736" name="Google Shape;736;p100"/>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737" name="Google Shape;737;p100"/>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UP TO ME</a:t>
            </a:r>
            <a:endParaRPr/>
          </a:p>
        </p:txBody>
      </p:sp>
      <p:pic>
        <p:nvPicPr>
          <p:cNvPr id="738" name="Google Shape;738;p100"/>
          <p:cNvPicPr preferRelativeResize="0"/>
          <p:nvPr/>
        </p:nvPicPr>
        <p:blipFill>
          <a:blip r:embed="rId5">
            <a:alphaModFix/>
          </a:blip>
          <a:stretch>
            <a:fillRect/>
          </a:stretch>
        </p:blipFill>
        <p:spPr>
          <a:xfrm>
            <a:off x="5583483" y="2759473"/>
            <a:ext cx="1005984" cy="365100"/>
          </a:xfrm>
          <a:prstGeom prst="rect">
            <a:avLst/>
          </a:prstGeom>
          <a:noFill/>
          <a:ln>
            <a:noFill/>
          </a:ln>
        </p:spPr>
      </p:pic>
      <p:pic>
        <p:nvPicPr>
          <p:cNvPr id="739" name="Google Shape;739;p100"/>
          <p:cNvPicPr preferRelativeResize="0"/>
          <p:nvPr/>
        </p:nvPicPr>
        <p:blipFill>
          <a:blip r:embed="rId5">
            <a:alphaModFix/>
          </a:blip>
          <a:stretch>
            <a:fillRect/>
          </a:stretch>
        </p:blipFill>
        <p:spPr>
          <a:xfrm>
            <a:off x="5572758" y="4254410"/>
            <a:ext cx="1005984" cy="365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744"/>
        <p:cNvGrpSpPr/>
        <p:nvPr/>
      </p:nvGrpSpPr>
      <p:grpSpPr>
        <a:xfrm>
          <a:off x="0" y="0"/>
          <a:ext cx="0" cy="0"/>
          <a:chOff x="0" y="0"/>
          <a:chExt cx="0" cy="0"/>
        </a:xfrm>
      </p:grpSpPr>
      <p:pic>
        <p:nvPicPr>
          <p:cNvPr id="745" name="Google Shape;745;p101"/>
          <p:cNvPicPr preferRelativeResize="0"/>
          <p:nvPr/>
        </p:nvPicPr>
        <p:blipFill rotWithShape="1">
          <a:blip r:embed="rId3">
            <a:alphaModFix amt="26000"/>
          </a:blip>
          <a:srcRect l="7710" t="13879" r="4268" b="10443"/>
          <a:stretch/>
        </p:blipFill>
        <p:spPr>
          <a:xfrm rot="10800000">
            <a:off x="6" y="19049"/>
            <a:ext cx="12172944" cy="6838950"/>
          </a:xfrm>
          <a:prstGeom prst="rect">
            <a:avLst/>
          </a:prstGeom>
          <a:noFill/>
          <a:ln>
            <a:noFill/>
          </a:ln>
        </p:spPr>
      </p:pic>
      <p:sp>
        <p:nvSpPr>
          <p:cNvPr id="746" name="Google Shape;746;p101"/>
          <p:cNvSpPr/>
          <p:nvPr/>
        </p:nvSpPr>
        <p:spPr>
          <a:xfrm>
            <a:off x="0" y="2095500"/>
            <a:ext cx="12230588" cy="4762367"/>
          </a:xfrm>
          <a:custGeom>
            <a:avLst/>
            <a:gdLst/>
            <a:ahLst/>
            <a:cxnLst/>
            <a:rect l="l" t="t" r="r" b="b"/>
            <a:pathLst>
              <a:path w="488442" h="214884" extrusionOk="0">
                <a:moveTo>
                  <a:pt x="0" y="0"/>
                </a:moveTo>
                <a:lnTo>
                  <a:pt x="0" y="214884"/>
                </a:lnTo>
                <a:lnTo>
                  <a:pt x="488442" y="214884"/>
                </a:lnTo>
                <a:lnTo>
                  <a:pt x="488442" y="19812"/>
                </a:lnTo>
                <a:close/>
              </a:path>
            </a:pathLst>
          </a:custGeom>
          <a:solidFill>
            <a:srgbClr val="FFFFFF"/>
          </a:solidFill>
          <a:ln>
            <a:noFill/>
          </a:ln>
        </p:spPr>
      </p:sp>
      <p:sp>
        <p:nvSpPr>
          <p:cNvPr id="747" name="Google Shape;747;p101"/>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22</a:t>
            </a:fld>
            <a:endParaRPr/>
          </a:p>
        </p:txBody>
      </p:sp>
      <p:sp>
        <p:nvSpPr>
          <p:cNvPr id="748" name="Google Shape;748;p101"/>
          <p:cNvSpPr txBox="1">
            <a:spLocks noGrp="1"/>
          </p:cNvSpPr>
          <p:nvPr>
            <p:ph type="title"/>
          </p:nvPr>
        </p:nvSpPr>
        <p:spPr>
          <a:xfrm>
            <a:off x="485250" y="541200"/>
            <a:ext cx="9038100" cy="13257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dk2"/>
              </a:buClr>
              <a:buSzPts val="4400"/>
              <a:buFont typeface="Montserrat Alternates"/>
              <a:buNone/>
            </a:pPr>
            <a:r>
              <a:rPr lang="en-US">
                <a:solidFill>
                  <a:srgbClr val="FFFFFF"/>
                </a:solidFill>
              </a:rPr>
              <a:t>Core Concept #4: Adult Support</a:t>
            </a:r>
            <a:endParaRPr>
              <a:solidFill>
                <a:srgbClr val="FFFFFF"/>
              </a:solidFill>
            </a:endParaRPr>
          </a:p>
        </p:txBody>
      </p:sp>
      <p:sp>
        <p:nvSpPr>
          <p:cNvPr id="749" name="Google Shape;749;p101"/>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750" name="Google Shape;750;p101"/>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CONCEPT #2</a:t>
            </a:r>
            <a:endParaRPr/>
          </a:p>
        </p:txBody>
      </p:sp>
      <p:pic>
        <p:nvPicPr>
          <p:cNvPr id="751" name="Google Shape;751;p101" descr="A screenshot of a cell phone&#10;&#10;Description automatically generated"/>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752" name="Google Shape;752;p101"/>
          <p:cNvSpPr txBox="1">
            <a:spLocks noGrp="1"/>
          </p:cNvSpPr>
          <p:nvPr>
            <p:ph type="body" idx="1"/>
          </p:nvPr>
        </p:nvSpPr>
        <p:spPr>
          <a:xfrm>
            <a:off x="571500" y="2918475"/>
            <a:ext cx="11438100" cy="3340500"/>
          </a:xfrm>
          <a:prstGeom prst="rect">
            <a:avLst/>
          </a:prstGeom>
        </p:spPr>
        <p:txBody>
          <a:bodyPr spcFirstLastPara="1" wrap="square" lIns="91425" tIns="45700" rIns="91425" bIns="45700" anchor="t" anchorCtr="0">
            <a:noAutofit/>
          </a:bodyPr>
          <a:lstStyle/>
          <a:p>
            <a:pPr marL="457200" lvl="0" indent="-323850" algn="l" rtl="0">
              <a:lnSpc>
                <a:spcPct val="100000"/>
              </a:lnSpc>
              <a:spcBef>
                <a:spcPts val="0"/>
              </a:spcBef>
              <a:spcAft>
                <a:spcPts val="0"/>
              </a:spcAft>
              <a:buSzPts val="1500"/>
              <a:buFont typeface="Arial"/>
              <a:buChar char="·"/>
            </a:pPr>
            <a:r>
              <a:rPr lang="en-US" sz="1500" b="1"/>
              <a:t>Supportive and informed:</a:t>
            </a:r>
            <a:endParaRPr sz="1500" b="1"/>
          </a:p>
          <a:p>
            <a:pPr marL="914400" lvl="1" indent="-323850" algn="l" rtl="0">
              <a:lnSpc>
                <a:spcPct val="100000"/>
              </a:lnSpc>
              <a:spcBef>
                <a:spcPts val="0"/>
              </a:spcBef>
              <a:spcAft>
                <a:spcPts val="0"/>
              </a:spcAft>
              <a:buSzPts val="1500"/>
              <a:buFont typeface="Arial"/>
              <a:buChar char="○"/>
            </a:pPr>
            <a:r>
              <a:rPr lang="en-US" sz="1500"/>
              <a:t>Adults who are clear in their desire to assist and bolster young people, understand steps necessary to help a young person meet their goals to thrive</a:t>
            </a:r>
            <a:endParaRPr sz="1500"/>
          </a:p>
          <a:p>
            <a:pPr marL="914400" lvl="1" indent="-323850" algn="l" rtl="0">
              <a:lnSpc>
                <a:spcPct val="100000"/>
              </a:lnSpc>
              <a:spcBef>
                <a:spcPts val="0"/>
              </a:spcBef>
              <a:spcAft>
                <a:spcPts val="0"/>
              </a:spcAft>
              <a:buSzPts val="1500"/>
              <a:buFont typeface="Arial"/>
              <a:buChar char="○"/>
            </a:pPr>
            <a:r>
              <a:rPr lang="en-US" sz="1500"/>
              <a:t>These adults provide emotional support along with technical know-how, connections, or guidance </a:t>
            </a:r>
            <a:endParaRPr sz="1500"/>
          </a:p>
          <a:p>
            <a:pPr marL="457200" lvl="0" indent="-323850" algn="l" rtl="0">
              <a:lnSpc>
                <a:spcPct val="100000"/>
              </a:lnSpc>
              <a:spcBef>
                <a:spcPts val="0"/>
              </a:spcBef>
              <a:spcAft>
                <a:spcPts val="0"/>
              </a:spcAft>
              <a:buSzPts val="1500"/>
              <a:buFont typeface="Arial"/>
              <a:buChar char="·"/>
            </a:pPr>
            <a:r>
              <a:rPr lang="en-US" sz="1500" b="1"/>
              <a:t>Supportive and not informed:</a:t>
            </a:r>
            <a:endParaRPr sz="1500" b="1"/>
          </a:p>
          <a:p>
            <a:pPr marL="914400" lvl="1" indent="-323850" algn="l" rtl="0">
              <a:lnSpc>
                <a:spcPct val="100000"/>
              </a:lnSpc>
              <a:spcBef>
                <a:spcPts val="0"/>
              </a:spcBef>
              <a:spcAft>
                <a:spcPts val="0"/>
              </a:spcAft>
              <a:buSzPts val="1500"/>
              <a:buFont typeface="Arial"/>
              <a:buChar char="○"/>
            </a:pPr>
            <a:r>
              <a:rPr lang="en-US" sz="1500"/>
              <a:t>Adults who are enthusiastic and want youth to thrive</a:t>
            </a:r>
            <a:endParaRPr sz="1500"/>
          </a:p>
          <a:p>
            <a:pPr marL="914400" lvl="1" indent="-323850" algn="l" rtl="0">
              <a:lnSpc>
                <a:spcPct val="100000"/>
              </a:lnSpc>
              <a:spcBef>
                <a:spcPts val="0"/>
              </a:spcBef>
              <a:spcAft>
                <a:spcPts val="0"/>
              </a:spcAft>
              <a:buSzPts val="1500"/>
              <a:buFont typeface="Arial"/>
              <a:buChar char="○"/>
            </a:pPr>
            <a:r>
              <a:rPr lang="en-US" sz="1500"/>
              <a:t>These adults offer more financial and emotional support, but do not provide support related to specific goals</a:t>
            </a:r>
            <a:endParaRPr sz="1500" b="1"/>
          </a:p>
          <a:p>
            <a:pPr marL="457200" lvl="0" indent="-323850" algn="l" rtl="0">
              <a:lnSpc>
                <a:spcPct val="100000"/>
              </a:lnSpc>
              <a:spcBef>
                <a:spcPts val="0"/>
              </a:spcBef>
              <a:spcAft>
                <a:spcPts val="0"/>
              </a:spcAft>
              <a:buSzPts val="1500"/>
              <a:buFont typeface="Arial"/>
              <a:buChar char="·"/>
            </a:pPr>
            <a:r>
              <a:rPr lang="en-US" sz="1500" b="1"/>
              <a:t>Not supportive:</a:t>
            </a:r>
            <a:endParaRPr sz="1500" b="1"/>
          </a:p>
          <a:p>
            <a:pPr marL="914400" lvl="1" indent="-323850" algn="l" rtl="0">
              <a:lnSpc>
                <a:spcPct val="100000"/>
              </a:lnSpc>
              <a:spcBef>
                <a:spcPts val="0"/>
              </a:spcBef>
              <a:spcAft>
                <a:spcPts val="0"/>
              </a:spcAft>
              <a:buSzPts val="1500"/>
              <a:buFont typeface="Arial"/>
              <a:buChar char="○"/>
            </a:pPr>
            <a:r>
              <a:rPr lang="en-US" sz="1500"/>
              <a:t>Adults who may actively tear down young people or simply express doubt in their abilities</a:t>
            </a:r>
            <a:endParaRPr sz="1500"/>
          </a:p>
          <a:p>
            <a:pPr marL="914400" lvl="1" indent="-323850" algn="l" rtl="0">
              <a:lnSpc>
                <a:spcPct val="100000"/>
              </a:lnSpc>
              <a:spcBef>
                <a:spcPts val="0"/>
              </a:spcBef>
              <a:spcAft>
                <a:spcPts val="0"/>
              </a:spcAft>
              <a:buSzPts val="1500"/>
              <a:buFont typeface="Arial"/>
              <a:buChar char="○"/>
            </a:pPr>
            <a:r>
              <a:rPr lang="en-US" sz="1500"/>
              <a:t>These adults influence young people’s perceptions of themselves and what is possible, and are seen as barriers</a:t>
            </a:r>
            <a:endParaRPr sz="1500" b="1"/>
          </a:p>
          <a:p>
            <a:pPr marL="457200" lvl="0" indent="-323850" algn="l" rtl="0">
              <a:lnSpc>
                <a:spcPct val="100000"/>
              </a:lnSpc>
              <a:spcBef>
                <a:spcPts val="0"/>
              </a:spcBef>
              <a:spcAft>
                <a:spcPts val="0"/>
              </a:spcAft>
              <a:buSzPts val="1500"/>
              <a:buFont typeface="Arial"/>
              <a:buChar char="·"/>
            </a:pPr>
            <a:r>
              <a:rPr lang="en-US" sz="1500" b="1"/>
              <a:t>Absent:</a:t>
            </a:r>
            <a:endParaRPr sz="1500" b="1"/>
          </a:p>
          <a:p>
            <a:pPr marL="914400" lvl="1" indent="-323850" algn="l" rtl="0">
              <a:lnSpc>
                <a:spcPct val="100000"/>
              </a:lnSpc>
              <a:spcBef>
                <a:spcPts val="0"/>
              </a:spcBef>
              <a:spcAft>
                <a:spcPts val="0"/>
              </a:spcAft>
              <a:buSzPts val="1500"/>
              <a:buFont typeface="Arial"/>
              <a:buChar char="○"/>
            </a:pPr>
            <a:r>
              <a:rPr lang="en-US" sz="1500"/>
              <a:t>Adults who young people feel should be supportive but are not present or are not fulfilling an expected role in a young person’s life</a:t>
            </a:r>
            <a:endParaRPr sz="1500"/>
          </a:p>
          <a:p>
            <a:pPr marL="0" lvl="0" indent="0" algn="l" rtl="0">
              <a:lnSpc>
                <a:spcPct val="100000"/>
              </a:lnSpc>
              <a:spcBef>
                <a:spcPts val="0"/>
              </a:spcBef>
              <a:spcAft>
                <a:spcPts val="0"/>
              </a:spcAft>
              <a:buNone/>
            </a:pPr>
            <a:endParaRPr sz="1500"/>
          </a:p>
          <a:p>
            <a:pPr marL="457200" lvl="0" indent="0" algn="l" rtl="0">
              <a:lnSpc>
                <a:spcPct val="100000"/>
              </a:lnSpc>
              <a:spcBef>
                <a:spcPts val="0"/>
              </a:spcBef>
              <a:spcAft>
                <a:spcPts val="0"/>
              </a:spcAft>
              <a:buNone/>
            </a:pPr>
            <a:endParaRPr sz="1500" b="1"/>
          </a:p>
        </p:txBody>
      </p:sp>
      <p:sp>
        <p:nvSpPr>
          <p:cNvPr id="753" name="Google Shape;753;p101"/>
          <p:cNvSpPr txBox="1"/>
          <p:nvPr/>
        </p:nvSpPr>
        <p:spPr>
          <a:xfrm>
            <a:off x="571500" y="2506050"/>
            <a:ext cx="69153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accent1"/>
                </a:solidFill>
                <a:latin typeface="Montserrat ExtraBold"/>
                <a:ea typeface="Montserrat ExtraBold"/>
                <a:cs typeface="Montserrat ExtraBold"/>
                <a:sym typeface="Montserrat ExtraBold"/>
              </a:rPr>
              <a:t>HOW YOUNG PEOPLE EXPERIENCE ADULTS IN THEIR LIVES:</a:t>
            </a:r>
            <a:endParaRPr sz="1300">
              <a:solidFill>
                <a:schemeClr val="accent1"/>
              </a:solidFill>
              <a:latin typeface="Montserrat ExtraBold"/>
              <a:ea typeface="Montserrat ExtraBold"/>
              <a:cs typeface="Montserrat ExtraBold"/>
              <a:sym typeface="Montserrat ExtraBold"/>
            </a:endParaRPr>
          </a:p>
        </p:txBody>
      </p:sp>
      <p:sp>
        <p:nvSpPr>
          <p:cNvPr id="754" name="Google Shape;754;p101"/>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755" name="Google Shape;755;p101"/>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UP TO ME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760"/>
        <p:cNvGrpSpPr/>
        <p:nvPr/>
      </p:nvGrpSpPr>
      <p:grpSpPr>
        <a:xfrm>
          <a:off x="0" y="0"/>
          <a:ext cx="0" cy="0"/>
          <a:chOff x="0" y="0"/>
          <a:chExt cx="0" cy="0"/>
        </a:xfrm>
      </p:grpSpPr>
      <p:pic>
        <p:nvPicPr>
          <p:cNvPr id="761" name="Google Shape;761;p102"/>
          <p:cNvPicPr preferRelativeResize="0"/>
          <p:nvPr/>
        </p:nvPicPr>
        <p:blipFill rotWithShape="1">
          <a:blip r:embed="rId3">
            <a:alphaModFix amt="26000"/>
          </a:blip>
          <a:srcRect l="7710" t="13879" r="4268" b="10443"/>
          <a:stretch/>
        </p:blipFill>
        <p:spPr>
          <a:xfrm rot="10800000">
            <a:off x="6" y="19049"/>
            <a:ext cx="12172944" cy="6838950"/>
          </a:xfrm>
          <a:prstGeom prst="rect">
            <a:avLst/>
          </a:prstGeom>
          <a:noFill/>
          <a:ln>
            <a:noFill/>
          </a:ln>
        </p:spPr>
      </p:pic>
      <p:sp>
        <p:nvSpPr>
          <p:cNvPr id="762" name="Google Shape;762;p102"/>
          <p:cNvSpPr/>
          <p:nvPr/>
        </p:nvSpPr>
        <p:spPr>
          <a:xfrm>
            <a:off x="0" y="2057400"/>
            <a:ext cx="12230588" cy="4914397"/>
          </a:xfrm>
          <a:custGeom>
            <a:avLst/>
            <a:gdLst/>
            <a:ahLst/>
            <a:cxnLst/>
            <a:rect l="l" t="t" r="r" b="b"/>
            <a:pathLst>
              <a:path w="488442" h="214884" extrusionOk="0">
                <a:moveTo>
                  <a:pt x="0" y="0"/>
                </a:moveTo>
                <a:lnTo>
                  <a:pt x="0" y="214884"/>
                </a:lnTo>
                <a:lnTo>
                  <a:pt x="488442" y="214884"/>
                </a:lnTo>
                <a:lnTo>
                  <a:pt x="488442" y="19812"/>
                </a:lnTo>
                <a:close/>
              </a:path>
            </a:pathLst>
          </a:custGeom>
          <a:solidFill>
            <a:srgbClr val="FFFFFF"/>
          </a:solidFill>
          <a:ln>
            <a:noFill/>
          </a:ln>
        </p:spPr>
      </p:sp>
      <p:sp>
        <p:nvSpPr>
          <p:cNvPr id="763" name="Google Shape;763;p102"/>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23</a:t>
            </a:fld>
            <a:endParaRPr/>
          </a:p>
        </p:txBody>
      </p:sp>
      <p:sp>
        <p:nvSpPr>
          <p:cNvPr id="764" name="Google Shape;764;p102"/>
          <p:cNvSpPr txBox="1">
            <a:spLocks noGrp="1"/>
          </p:cNvSpPr>
          <p:nvPr>
            <p:ph type="title"/>
          </p:nvPr>
        </p:nvSpPr>
        <p:spPr>
          <a:xfrm>
            <a:off x="485250" y="455475"/>
            <a:ext cx="9696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Montserrat Alternates"/>
              <a:buNone/>
            </a:pPr>
            <a:r>
              <a:rPr lang="en-US">
                <a:solidFill>
                  <a:srgbClr val="FFFFFF"/>
                </a:solidFill>
              </a:rPr>
              <a:t>I know I might need support, but I don’t know where to get it</a:t>
            </a:r>
            <a:endParaRPr>
              <a:solidFill>
                <a:srgbClr val="FFFFFF"/>
              </a:solidFill>
            </a:endParaRPr>
          </a:p>
        </p:txBody>
      </p:sp>
      <p:sp>
        <p:nvSpPr>
          <p:cNvPr id="765" name="Google Shape;765;p102"/>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766" name="Google Shape;766;p102"/>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CONCEPT #4</a:t>
            </a:r>
            <a:endParaRPr/>
          </a:p>
        </p:txBody>
      </p:sp>
      <p:pic>
        <p:nvPicPr>
          <p:cNvPr id="767" name="Google Shape;767;p102" descr="A screenshot of a cell phone&#10;&#10;Description automatically generated"/>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768" name="Google Shape;768;p102"/>
          <p:cNvSpPr txBox="1">
            <a:spLocks noGrp="1"/>
          </p:cNvSpPr>
          <p:nvPr>
            <p:ph type="body" idx="1"/>
          </p:nvPr>
        </p:nvSpPr>
        <p:spPr>
          <a:xfrm>
            <a:off x="571500" y="3195000"/>
            <a:ext cx="10734600" cy="3340500"/>
          </a:xfrm>
          <a:prstGeom prst="rect">
            <a:avLst/>
          </a:prstGeom>
        </p:spPr>
        <p:txBody>
          <a:bodyPr spcFirstLastPara="1" wrap="square" lIns="91425" tIns="45700" rIns="91425" bIns="45700" anchor="t" anchorCtr="0">
            <a:noAutofit/>
          </a:bodyPr>
          <a:lstStyle/>
          <a:p>
            <a:pPr marL="457200" lvl="0" indent="-355600" algn="l" rtl="0">
              <a:lnSpc>
                <a:spcPct val="100000"/>
              </a:lnSpc>
              <a:spcBef>
                <a:spcPts val="0"/>
              </a:spcBef>
              <a:spcAft>
                <a:spcPts val="0"/>
              </a:spcAft>
              <a:buSzPts val="2000"/>
              <a:buChar char="•"/>
            </a:pPr>
            <a:r>
              <a:rPr lang="en-US"/>
              <a:t>Although the field often distinguishes between types of people who provide support based on the adult’s job title and the quality and duration of the relationship, young people themselves do not, instead focusing on what it feels like to be in a relationship with this type of person. </a:t>
            </a:r>
            <a:endParaRPr/>
          </a:p>
          <a:p>
            <a:pPr marL="457200" lvl="0" indent="0" algn="l" rtl="0">
              <a:lnSpc>
                <a:spcPct val="100000"/>
              </a:lnSpc>
              <a:spcBef>
                <a:spcPts val="0"/>
              </a:spcBef>
              <a:spcAft>
                <a:spcPts val="0"/>
              </a:spcAft>
              <a:buNone/>
            </a:pPr>
            <a:endParaRPr/>
          </a:p>
          <a:p>
            <a:pPr marL="457200" lvl="0" indent="-355600" algn="l" rtl="0">
              <a:lnSpc>
                <a:spcPct val="100000"/>
              </a:lnSpc>
              <a:spcBef>
                <a:spcPts val="0"/>
              </a:spcBef>
              <a:spcAft>
                <a:spcPts val="0"/>
              </a:spcAft>
              <a:buSzPts val="2000"/>
              <a:buChar char="•"/>
            </a:pPr>
            <a:r>
              <a:rPr lang="en-US"/>
              <a:t>Young people value mutuality and transparency in relationships with adults.</a:t>
            </a:r>
            <a:endParaRPr/>
          </a:p>
          <a:p>
            <a:pPr marL="457200" lvl="0" indent="0" algn="l" rtl="0">
              <a:lnSpc>
                <a:spcPct val="100000"/>
              </a:lnSpc>
              <a:spcBef>
                <a:spcPts val="0"/>
              </a:spcBef>
              <a:spcAft>
                <a:spcPts val="0"/>
              </a:spcAft>
              <a:buNone/>
            </a:pPr>
            <a:endParaRPr/>
          </a:p>
          <a:p>
            <a:pPr marL="457200" lvl="0" indent="-355600" algn="l" rtl="0">
              <a:lnSpc>
                <a:spcPct val="100000"/>
              </a:lnSpc>
              <a:spcBef>
                <a:spcPts val="0"/>
              </a:spcBef>
              <a:spcAft>
                <a:spcPts val="0"/>
              </a:spcAft>
              <a:buSzPts val="2000"/>
              <a:buChar char="•"/>
            </a:pPr>
            <a:r>
              <a:rPr lang="en-US"/>
              <a:t>In addition to support from adults, young people benefit from sharing and gaining ideas and information about life goals related to work in peer and near-peer groups.</a:t>
            </a:r>
            <a:endParaRPr/>
          </a:p>
        </p:txBody>
      </p:sp>
      <p:sp>
        <p:nvSpPr>
          <p:cNvPr id="769" name="Google Shape;769;p102"/>
          <p:cNvSpPr txBox="1"/>
          <p:nvPr/>
        </p:nvSpPr>
        <p:spPr>
          <a:xfrm>
            <a:off x="571500" y="2829900"/>
            <a:ext cx="47091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accent1"/>
                </a:solidFill>
                <a:latin typeface="Montserrat ExtraBold"/>
                <a:ea typeface="Montserrat ExtraBold"/>
                <a:cs typeface="Montserrat ExtraBold"/>
                <a:sym typeface="Montserrat ExtraBold"/>
              </a:rPr>
              <a:t>ADDITIONAL TALKING POINTS</a:t>
            </a:r>
            <a:endParaRPr sz="1300">
              <a:solidFill>
                <a:schemeClr val="accent1"/>
              </a:solidFill>
              <a:latin typeface="Montserrat ExtraBold"/>
              <a:ea typeface="Montserrat ExtraBold"/>
              <a:cs typeface="Montserrat ExtraBold"/>
              <a:sym typeface="Montserrat ExtraBold"/>
            </a:endParaRPr>
          </a:p>
        </p:txBody>
      </p:sp>
      <p:sp>
        <p:nvSpPr>
          <p:cNvPr id="770" name="Google Shape;770;p102"/>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771" name="Google Shape;771;p102"/>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UP TO ME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75"/>
        <p:cNvGrpSpPr/>
        <p:nvPr/>
      </p:nvGrpSpPr>
      <p:grpSpPr>
        <a:xfrm>
          <a:off x="0" y="0"/>
          <a:ext cx="0" cy="0"/>
          <a:chOff x="0" y="0"/>
          <a:chExt cx="0" cy="0"/>
        </a:xfrm>
      </p:grpSpPr>
      <p:sp>
        <p:nvSpPr>
          <p:cNvPr id="776" name="Google Shape;776;p103"/>
          <p:cNvSpPr txBox="1">
            <a:spLocks noGrp="1"/>
          </p:cNvSpPr>
          <p:nvPr>
            <p:ph type="title"/>
          </p:nvPr>
        </p:nvSpPr>
        <p:spPr>
          <a:xfrm>
            <a:off x="4229100" y="1188125"/>
            <a:ext cx="6973500" cy="132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a:t>I am already on a pathway to my future</a:t>
            </a:r>
            <a:endParaRPr sz="4000"/>
          </a:p>
        </p:txBody>
      </p:sp>
      <p:sp>
        <p:nvSpPr>
          <p:cNvPr id="777" name="Google Shape;777;p103"/>
          <p:cNvSpPr txBox="1">
            <a:spLocks noGrp="1"/>
          </p:cNvSpPr>
          <p:nvPr>
            <p:ph type="sldNum" idx="12"/>
          </p:nvPr>
        </p:nvSpPr>
        <p:spPr>
          <a:xfrm>
            <a:off x="5702926" y="6356350"/>
            <a:ext cx="3645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fld id="{00000000-1234-1234-1234-123412341234}" type="slidenum">
              <a:rPr lang="en-US">
                <a:solidFill>
                  <a:srgbClr val="FFFFFF"/>
                </a:solidFill>
              </a:rPr>
              <a:t>24</a:t>
            </a:fld>
            <a:endParaRPr>
              <a:solidFill>
                <a:srgbClr val="FFFFFF"/>
              </a:solidFill>
            </a:endParaRPr>
          </a:p>
        </p:txBody>
      </p:sp>
      <p:sp>
        <p:nvSpPr>
          <p:cNvPr id="778" name="Google Shape;778;p103"/>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779" name="Google Shape;779;p103"/>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CONCEPT #5</a:t>
            </a:r>
            <a:endParaRPr/>
          </a:p>
        </p:txBody>
      </p:sp>
      <p:pic>
        <p:nvPicPr>
          <p:cNvPr id="780" name="Google Shape;780;p103"/>
          <p:cNvPicPr preferRelativeResize="0"/>
          <p:nvPr/>
        </p:nvPicPr>
        <p:blipFill rotWithShape="1">
          <a:blip r:embed="rId3">
            <a:alphaModFix/>
          </a:blip>
          <a:srcRect l="14624" t="14829" b="12119"/>
          <a:stretch/>
        </p:blipFill>
        <p:spPr>
          <a:xfrm>
            <a:off x="0" y="-11300"/>
            <a:ext cx="3390900" cy="6858005"/>
          </a:xfrm>
          <a:prstGeom prst="rect">
            <a:avLst/>
          </a:prstGeom>
          <a:noFill/>
          <a:ln>
            <a:noFill/>
          </a:ln>
        </p:spPr>
      </p:pic>
      <p:sp>
        <p:nvSpPr>
          <p:cNvPr id="781" name="Google Shape;781;p103"/>
          <p:cNvSpPr txBox="1">
            <a:spLocks noGrp="1"/>
          </p:cNvSpPr>
          <p:nvPr>
            <p:ph type="body" idx="1"/>
          </p:nvPr>
        </p:nvSpPr>
        <p:spPr>
          <a:xfrm>
            <a:off x="4229100" y="3040262"/>
            <a:ext cx="7119900" cy="33669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Across race, ethnicity, and gender differences, most young people are optimistic about their futures. They envision futures in which they are thriving. Differences lie in how equipped they feel to set goals for themselves and how confident they are that they have or can locate the information, resources, and people they need to reach those goals. Young people’s ability to conceptualize their goals and make a plan to achieve their goals can be characterized as five different types or states.</a:t>
            </a:r>
            <a:endParaRPr sz="1800"/>
          </a:p>
        </p:txBody>
      </p:sp>
      <p:sp>
        <p:nvSpPr>
          <p:cNvPr id="782" name="Google Shape;782;p103"/>
          <p:cNvSpPr txBox="1"/>
          <p:nvPr/>
        </p:nvSpPr>
        <p:spPr>
          <a:xfrm>
            <a:off x="4229100" y="2717450"/>
            <a:ext cx="20535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accent1"/>
                </a:solidFill>
                <a:latin typeface="Montserrat ExtraBold"/>
                <a:ea typeface="Montserrat ExtraBold"/>
                <a:cs typeface="Montserrat ExtraBold"/>
                <a:sym typeface="Montserrat ExtraBold"/>
              </a:rPr>
              <a:t>CORE CONCEPT #5</a:t>
            </a:r>
            <a:endParaRPr sz="1300">
              <a:solidFill>
                <a:schemeClr val="accent1"/>
              </a:solidFill>
              <a:latin typeface="Montserrat ExtraBold"/>
              <a:ea typeface="Montserrat ExtraBold"/>
              <a:cs typeface="Montserrat ExtraBold"/>
              <a:sym typeface="Montserrat ExtraBold"/>
            </a:endParaRPr>
          </a:p>
        </p:txBody>
      </p:sp>
      <p:sp>
        <p:nvSpPr>
          <p:cNvPr id="783" name="Google Shape;783;p103"/>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784" name="Google Shape;784;p103"/>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PATHWAY</a:t>
            </a:r>
            <a:endParaRPr/>
          </a:p>
        </p:txBody>
      </p:sp>
      <p:sp>
        <p:nvSpPr>
          <p:cNvPr id="785" name="Google Shape;785;p103"/>
          <p:cNvSpPr txBox="1"/>
          <p:nvPr/>
        </p:nvSpPr>
        <p:spPr>
          <a:xfrm rot="-5400000">
            <a:off x="-1077312" y="4642300"/>
            <a:ext cx="2362500" cy="207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900">
                <a:latin typeface="Montserrat"/>
                <a:ea typeface="Montserrat"/>
                <a:cs typeface="Montserrat"/>
                <a:sym typeface="Montserrat"/>
              </a:rPr>
              <a:t>Illustration  by Lonnie Allen, Age 17</a:t>
            </a:r>
            <a:endParaRPr sz="900" i="0" u="none" strike="noStrike" cap="none">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790"/>
        <p:cNvGrpSpPr/>
        <p:nvPr/>
      </p:nvGrpSpPr>
      <p:grpSpPr>
        <a:xfrm>
          <a:off x="0" y="0"/>
          <a:ext cx="0" cy="0"/>
          <a:chOff x="0" y="0"/>
          <a:chExt cx="0" cy="0"/>
        </a:xfrm>
      </p:grpSpPr>
      <p:pic>
        <p:nvPicPr>
          <p:cNvPr id="791" name="Google Shape;791;p104"/>
          <p:cNvPicPr preferRelativeResize="0"/>
          <p:nvPr/>
        </p:nvPicPr>
        <p:blipFill rotWithShape="1">
          <a:blip r:embed="rId3">
            <a:alphaModFix amt="50000"/>
          </a:blip>
          <a:srcRect l="20191" t="24849" r="14568" b="19055"/>
          <a:stretch/>
        </p:blipFill>
        <p:spPr>
          <a:xfrm rot="10800000">
            <a:off x="6" y="19049"/>
            <a:ext cx="12172944" cy="6838950"/>
          </a:xfrm>
          <a:prstGeom prst="rect">
            <a:avLst/>
          </a:prstGeom>
          <a:noFill/>
          <a:ln>
            <a:noFill/>
          </a:ln>
        </p:spPr>
      </p:pic>
      <p:sp>
        <p:nvSpPr>
          <p:cNvPr id="792" name="Google Shape;792;p104"/>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solidFill>
                  <a:srgbClr val="FFFFFF"/>
                </a:solidFill>
              </a:rPr>
              <a:t>25</a:t>
            </a:fld>
            <a:endParaRPr>
              <a:solidFill>
                <a:srgbClr val="FFFFFF"/>
              </a:solidFill>
            </a:endParaRPr>
          </a:p>
        </p:txBody>
      </p:sp>
      <p:sp>
        <p:nvSpPr>
          <p:cNvPr id="793" name="Google Shape;793;p104"/>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794" name="Google Shape;794;p104"/>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UP TO ME</a:t>
            </a:r>
            <a:endParaRPr/>
          </a:p>
        </p:txBody>
      </p:sp>
      <p:pic>
        <p:nvPicPr>
          <p:cNvPr id="795" name="Google Shape;795;p104"/>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796" name="Google Shape;796;p104"/>
          <p:cNvSpPr txBox="1">
            <a:spLocks noGrp="1"/>
          </p:cNvSpPr>
          <p:nvPr>
            <p:ph type="title"/>
          </p:nvPr>
        </p:nvSpPr>
        <p:spPr>
          <a:xfrm>
            <a:off x="0" y="365125"/>
            <a:ext cx="11827500" cy="1325700"/>
          </a:xfrm>
          <a:prstGeom prst="rect">
            <a:avLst/>
          </a:prstGeom>
          <a:noFill/>
          <a:ln>
            <a:noFill/>
          </a:ln>
        </p:spPr>
        <p:txBody>
          <a:bodyPr spcFirstLastPara="1" wrap="square" lIns="91425" tIns="45700" rIns="91425" bIns="45700" anchor="ctr" anchorCtr="0">
            <a:noAutofit/>
          </a:bodyPr>
          <a:lstStyle/>
          <a:p>
            <a:pPr marL="457200" lvl="0" indent="0" algn="l" rtl="0">
              <a:lnSpc>
                <a:spcPct val="90000"/>
              </a:lnSpc>
              <a:spcBef>
                <a:spcPts val="0"/>
              </a:spcBef>
              <a:spcAft>
                <a:spcPts val="0"/>
              </a:spcAft>
              <a:buSzPts val="4400"/>
              <a:buNone/>
            </a:pPr>
            <a:r>
              <a:rPr lang="en-US">
                <a:solidFill>
                  <a:srgbClr val="FFFFFF"/>
                </a:solidFill>
              </a:rPr>
              <a:t>Core Concept #5: In their own words</a:t>
            </a:r>
            <a:endParaRPr>
              <a:solidFill>
                <a:srgbClr val="FFFFFF"/>
              </a:solidFill>
            </a:endParaRPr>
          </a:p>
        </p:txBody>
      </p:sp>
      <p:sp>
        <p:nvSpPr>
          <p:cNvPr id="797" name="Google Shape;797;p104"/>
          <p:cNvSpPr txBox="1"/>
          <p:nvPr/>
        </p:nvSpPr>
        <p:spPr>
          <a:xfrm>
            <a:off x="-10650" y="1602775"/>
            <a:ext cx="12172800" cy="79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500">
                <a:solidFill>
                  <a:schemeClr val="lt1"/>
                </a:solidFill>
                <a:latin typeface="Montserrat"/>
                <a:ea typeface="Montserrat"/>
                <a:cs typeface="Montserrat"/>
                <a:sym typeface="Montserrat"/>
              </a:rPr>
              <a:t>“I already graduated my sophomore year, so next year I am going to be taking cyber security classes. I am going to be closer to my cyber security career by basically asking for help by my teacher, my cyber security teacher. Once I graduate from high school I am going to be going to take more cyber security classes in college. After that or maybe before that I don’t know, I am going to enroll in cyber programs like cyber patriots or something like that.”</a:t>
            </a:r>
            <a:endParaRPr sz="1500">
              <a:solidFill>
                <a:schemeClr val="lt1"/>
              </a:solidFill>
              <a:latin typeface="Montserrat"/>
              <a:ea typeface="Montserrat"/>
              <a:cs typeface="Montserrat"/>
              <a:sym typeface="Montserrat"/>
            </a:endParaRPr>
          </a:p>
          <a:p>
            <a:pPr marL="0" lvl="0" indent="0" algn="ctr" rtl="0">
              <a:lnSpc>
                <a:spcPct val="85000"/>
              </a:lnSpc>
              <a:spcBef>
                <a:spcPts val="0"/>
              </a:spcBef>
              <a:spcAft>
                <a:spcPts val="0"/>
              </a:spcAft>
              <a:buClr>
                <a:schemeClr val="dk1"/>
              </a:buClr>
              <a:buFont typeface="Arial"/>
              <a:buNone/>
            </a:pPr>
            <a:r>
              <a:rPr lang="en-US">
                <a:solidFill>
                  <a:schemeClr val="accent1"/>
                </a:solidFill>
                <a:latin typeface="Londrina Solid"/>
                <a:ea typeface="Londrina Solid"/>
                <a:cs typeface="Londrina Solid"/>
                <a:sym typeface="Londrina Solid"/>
              </a:rPr>
              <a:t>-DOWNEY, CA, HISPANIC MALE, 16-18, LOWER INCOME</a:t>
            </a:r>
            <a:endParaRPr sz="1600" i="1">
              <a:solidFill>
                <a:srgbClr val="FFFFFF"/>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None/>
            </a:pPr>
            <a:endParaRPr sz="1700" i="1">
              <a:latin typeface="Montserrat Light"/>
              <a:ea typeface="Montserrat Light"/>
              <a:cs typeface="Montserrat Light"/>
              <a:sym typeface="Montserrat Light"/>
            </a:endParaRPr>
          </a:p>
        </p:txBody>
      </p:sp>
      <p:sp>
        <p:nvSpPr>
          <p:cNvPr id="798" name="Google Shape;798;p104"/>
          <p:cNvSpPr txBox="1"/>
          <p:nvPr/>
        </p:nvSpPr>
        <p:spPr>
          <a:xfrm>
            <a:off x="-20250" y="3464983"/>
            <a:ext cx="12192000" cy="1117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500">
                <a:solidFill>
                  <a:schemeClr val="lt1"/>
                </a:solidFill>
                <a:latin typeface="Montserrat"/>
                <a:ea typeface="Montserrat"/>
                <a:cs typeface="Montserrat"/>
                <a:sym typeface="Montserrat"/>
              </a:rPr>
              <a:t>“I I stopped doing drugs, and I had to push my family to the side and let go of them because I couldn’t handle taking care of them for much longer. My money, I just watched it more and stopped spending it like crazy. I just have to be strong and remember it is worth it to [inaudible] money going to college and by doing better things.”</a:t>
            </a:r>
            <a:endParaRPr sz="1500">
              <a:solidFill>
                <a:schemeClr val="lt1"/>
              </a:solidFill>
              <a:latin typeface="Montserrat"/>
              <a:ea typeface="Montserrat"/>
              <a:cs typeface="Montserrat"/>
              <a:sym typeface="Montserrat"/>
            </a:endParaRPr>
          </a:p>
          <a:p>
            <a:pPr marL="914400" marR="914400" lvl="0" indent="0" algn="ctr" rtl="0">
              <a:spcBef>
                <a:spcPts val="0"/>
              </a:spcBef>
              <a:spcAft>
                <a:spcPts val="0"/>
              </a:spcAft>
              <a:buNone/>
            </a:pPr>
            <a:r>
              <a:rPr lang="en-US">
                <a:solidFill>
                  <a:schemeClr val="accent1"/>
                </a:solidFill>
                <a:latin typeface="Londrina Solid"/>
                <a:ea typeface="Londrina Solid"/>
                <a:cs typeface="Londrina Solid"/>
                <a:sym typeface="Londrina Solid"/>
              </a:rPr>
              <a:t>-PUEBLO, CO, WHITE  FEMALE, 17-21, LOWER INCOME</a:t>
            </a:r>
            <a:endParaRPr>
              <a:solidFill>
                <a:schemeClr val="accent1"/>
              </a:solidFill>
              <a:latin typeface="Londrina Solid"/>
              <a:ea typeface="Londrina Solid"/>
              <a:cs typeface="Londrina Solid"/>
              <a:sym typeface="Londrina Solid"/>
            </a:endParaRPr>
          </a:p>
          <a:p>
            <a:pPr marL="0" marR="914400" lvl="0" indent="0" algn="l" rtl="0">
              <a:spcBef>
                <a:spcPts val="0"/>
              </a:spcBef>
              <a:spcAft>
                <a:spcPts val="0"/>
              </a:spcAft>
              <a:buClr>
                <a:schemeClr val="dk1"/>
              </a:buClr>
              <a:buSzPts val="1100"/>
              <a:buFont typeface="Arial"/>
              <a:buNone/>
            </a:pPr>
            <a:endParaRPr sz="1700" i="1">
              <a:latin typeface="Montserrat Light"/>
              <a:ea typeface="Montserrat Light"/>
              <a:cs typeface="Montserrat Light"/>
              <a:sym typeface="Montserrat Light"/>
            </a:endParaRPr>
          </a:p>
        </p:txBody>
      </p:sp>
      <p:sp>
        <p:nvSpPr>
          <p:cNvPr id="799" name="Google Shape;799;p104"/>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800" name="Google Shape;800;p104"/>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PATHWAY</a:t>
            </a:r>
            <a:endParaRPr/>
          </a:p>
        </p:txBody>
      </p:sp>
      <p:pic>
        <p:nvPicPr>
          <p:cNvPr id="801" name="Google Shape;801;p104"/>
          <p:cNvPicPr preferRelativeResize="0"/>
          <p:nvPr/>
        </p:nvPicPr>
        <p:blipFill>
          <a:blip r:embed="rId5">
            <a:alphaModFix/>
          </a:blip>
          <a:stretch>
            <a:fillRect/>
          </a:stretch>
        </p:blipFill>
        <p:spPr>
          <a:xfrm>
            <a:off x="5572758" y="4759123"/>
            <a:ext cx="1005984" cy="365100"/>
          </a:xfrm>
          <a:prstGeom prst="rect">
            <a:avLst/>
          </a:prstGeom>
          <a:noFill/>
          <a:ln>
            <a:noFill/>
          </a:ln>
        </p:spPr>
      </p:pic>
      <p:pic>
        <p:nvPicPr>
          <p:cNvPr id="802" name="Google Shape;802;p104"/>
          <p:cNvPicPr preferRelativeResize="0"/>
          <p:nvPr/>
        </p:nvPicPr>
        <p:blipFill>
          <a:blip r:embed="rId5">
            <a:alphaModFix/>
          </a:blip>
          <a:stretch>
            <a:fillRect/>
          </a:stretch>
        </p:blipFill>
        <p:spPr>
          <a:xfrm>
            <a:off x="5669208" y="3042423"/>
            <a:ext cx="1005984" cy="365100"/>
          </a:xfrm>
          <a:prstGeom prst="rect">
            <a:avLst/>
          </a:prstGeom>
          <a:noFill/>
          <a:ln>
            <a:noFill/>
          </a:ln>
        </p:spPr>
      </p:pic>
      <p:sp>
        <p:nvSpPr>
          <p:cNvPr id="803" name="Google Shape;803;p104"/>
          <p:cNvSpPr txBox="1"/>
          <p:nvPr/>
        </p:nvSpPr>
        <p:spPr>
          <a:xfrm>
            <a:off x="0" y="5181675"/>
            <a:ext cx="12192000" cy="1117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500">
                <a:solidFill>
                  <a:schemeClr val="lt1"/>
                </a:solidFill>
                <a:latin typeface="Montserrat"/>
                <a:ea typeface="Montserrat"/>
                <a:cs typeface="Montserrat"/>
                <a:sym typeface="Montserrat"/>
              </a:rPr>
              <a:t>“After high school, basically I have to save up because I am going to...move and go to cosmetology school. After that I will be working at the same time so I can open a salon. That is when I’m going to try to make my hair care products. After I make my hair care products, I will have people promote my stuff and then hire people to work in my salon. Then if it works out, start taking care of my family and buying a house.”</a:t>
            </a:r>
            <a:endParaRPr sz="1500">
              <a:solidFill>
                <a:schemeClr val="lt1"/>
              </a:solidFill>
              <a:latin typeface="Montserrat"/>
              <a:ea typeface="Montserrat"/>
              <a:cs typeface="Montserrat"/>
              <a:sym typeface="Montserrat"/>
            </a:endParaRPr>
          </a:p>
          <a:p>
            <a:pPr marL="914400" marR="914400" lvl="0" indent="0" algn="ctr" rtl="0">
              <a:spcBef>
                <a:spcPts val="0"/>
              </a:spcBef>
              <a:spcAft>
                <a:spcPts val="0"/>
              </a:spcAft>
              <a:buNone/>
            </a:pPr>
            <a:r>
              <a:rPr lang="en-US">
                <a:solidFill>
                  <a:schemeClr val="accent1"/>
                </a:solidFill>
                <a:latin typeface="Londrina Solid"/>
                <a:ea typeface="Londrina Solid"/>
                <a:cs typeface="Londrina Solid"/>
                <a:sym typeface="Londrina Solid"/>
              </a:rPr>
              <a:t>-OAKLAND, CA, BLACK  FEMALE, 15-18, MIXED INCOME</a:t>
            </a:r>
            <a:endParaRPr>
              <a:solidFill>
                <a:schemeClr val="accent1"/>
              </a:solidFill>
              <a:latin typeface="Londrina Solid"/>
              <a:ea typeface="Londrina Solid"/>
              <a:cs typeface="Londrina Solid"/>
              <a:sym typeface="Londrina Solid"/>
            </a:endParaRPr>
          </a:p>
          <a:p>
            <a:pPr marL="0" marR="914400" lvl="0" indent="0" algn="l" rtl="0">
              <a:spcBef>
                <a:spcPts val="0"/>
              </a:spcBef>
              <a:spcAft>
                <a:spcPts val="0"/>
              </a:spcAft>
              <a:buClr>
                <a:schemeClr val="dk1"/>
              </a:buClr>
              <a:buSzPts val="1100"/>
              <a:buFont typeface="Arial"/>
              <a:buNone/>
            </a:pPr>
            <a:endParaRPr sz="1700" i="1">
              <a:latin typeface="Montserrat Light"/>
              <a:ea typeface="Montserrat Light"/>
              <a:cs typeface="Montserrat Light"/>
              <a:sym typeface="Montserrat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808"/>
        <p:cNvGrpSpPr/>
        <p:nvPr/>
      </p:nvGrpSpPr>
      <p:grpSpPr>
        <a:xfrm>
          <a:off x="0" y="0"/>
          <a:ext cx="0" cy="0"/>
          <a:chOff x="0" y="0"/>
          <a:chExt cx="0" cy="0"/>
        </a:xfrm>
      </p:grpSpPr>
      <p:pic>
        <p:nvPicPr>
          <p:cNvPr id="809" name="Google Shape;809;p105"/>
          <p:cNvPicPr preferRelativeResize="0"/>
          <p:nvPr/>
        </p:nvPicPr>
        <p:blipFill rotWithShape="1">
          <a:blip r:embed="rId3">
            <a:alphaModFix amt="26000"/>
          </a:blip>
          <a:srcRect l="7710" t="13879" r="4268" b="10443"/>
          <a:stretch/>
        </p:blipFill>
        <p:spPr>
          <a:xfrm rot="10800000">
            <a:off x="6" y="19049"/>
            <a:ext cx="12172944" cy="6838950"/>
          </a:xfrm>
          <a:prstGeom prst="rect">
            <a:avLst/>
          </a:prstGeom>
          <a:noFill/>
          <a:ln>
            <a:noFill/>
          </a:ln>
        </p:spPr>
      </p:pic>
      <p:sp>
        <p:nvSpPr>
          <p:cNvPr id="810" name="Google Shape;810;p105"/>
          <p:cNvSpPr/>
          <p:nvPr/>
        </p:nvSpPr>
        <p:spPr>
          <a:xfrm>
            <a:off x="0" y="1943100"/>
            <a:ext cx="12230588" cy="4914397"/>
          </a:xfrm>
          <a:custGeom>
            <a:avLst/>
            <a:gdLst/>
            <a:ahLst/>
            <a:cxnLst/>
            <a:rect l="l" t="t" r="r" b="b"/>
            <a:pathLst>
              <a:path w="488442" h="214884" extrusionOk="0">
                <a:moveTo>
                  <a:pt x="0" y="0"/>
                </a:moveTo>
                <a:lnTo>
                  <a:pt x="0" y="214884"/>
                </a:lnTo>
                <a:lnTo>
                  <a:pt x="488442" y="214884"/>
                </a:lnTo>
                <a:lnTo>
                  <a:pt x="488442" y="19812"/>
                </a:lnTo>
                <a:close/>
              </a:path>
            </a:pathLst>
          </a:custGeom>
          <a:solidFill>
            <a:srgbClr val="FFFFFF"/>
          </a:solidFill>
          <a:ln>
            <a:noFill/>
          </a:ln>
        </p:spPr>
      </p:sp>
      <p:sp>
        <p:nvSpPr>
          <p:cNvPr id="811" name="Google Shape;811;p105"/>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26</a:t>
            </a:fld>
            <a:endParaRPr/>
          </a:p>
        </p:txBody>
      </p:sp>
      <p:sp>
        <p:nvSpPr>
          <p:cNvPr id="812" name="Google Shape;812;p105"/>
          <p:cNvSpPr txBox="1">
            <a:spLocks noGrp="1"/>
          </p:cNvSpPr>
          <p:nvPr>
            <p:ph type="title"/>
          </p:nvPr>
        </p:nvSpPr>
        <p:spPr>
          <a:xfrm>
            <a:off x="571500" y="388800"/>
            <a:ext cx="8153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Montserrat Alternates"/>
              <a:buNone/>
            </a:pPr>
            <a:r>
              <a:rPr lang="en-US">
                <a:solidFill>
                  <a:srgbClr val="FFFFFF"/>
                </a:solidFill>
              </a:rPr>
              <a:t>Core Concept #5: Occupational Pathways</a:t>
            </a:r>
            <a:endParaRPr>
              <a:solidFill>
                <a:srgbClr val="FFFFFF"/>
              </a:solidFill>
            </a:endParaRPr>
          </a:p>
        </p:txBody>
      </p:sp>
      <p:sp>
        <p:nvSpPr>
          <p:cNvPr id="813" name="Google Shape;813;p105"/>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814" name="Google Shape;814;p105"/>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PATHWAY</a:t>
            </a:r>
            <a:endParaRPr/>
          </a:p>
        </p:txBody>
      </p:sp>
      <p:pic>
        <p:nvPicPr>
          <p:cNvPr id="815" name="Google Shape;815;p105" descr="A screenshot of a cell phone&#10;&#10;Description automatically generated"/>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816" name="Google Shape;816;p105"/>
          <p:cNvSpPr txBox="1">
            <a:spLocks noGrp="1"/>
          </p:cNvSpPr>
          <p:nvPr>
            <p:ph type="body" idx="1"/>
          </p:nvPr>
        </p:nvSpPr>
        <p:spPr>
          <a:xfrm>
            <a:off x="571500" y="2402075"/>
            <a:ext cx="10725000" cy="3710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000" b="1">
                <a:solidFill>
                  <a:schemeClr val="dk2"/>
                </a:solidFill>
                <a:latin typeface="Montserrat"/>
                <a:ea typeface="Montserrat"/>
                <a:cs typeface="Montserrat"/>
                <a:sym typeface="Montserrat"/>
              </a:rPr>
              <a:t>Occupational Pathways: 5 Categories</a:t>
            </a:r>
            <a:endParaRPr sz="2000" b="1">
              <a:solidFill>
                <a:schemeClr val="dk2"/>
              </a:solidFill>
              <a:latin typeface="Montserrat"/>
              <a:ea typeface="Montserrat"/>
              <a:cs typeface="Montserrat"/>
              <a:sym typeface="Montserrat"/>
            </a:endParaRPr>
          </a:p>
          <a:p>
            <a:pPr marL="457200" lvl="0" indent="-342900" algn="l" rtl="0">
              <a:lnSpc>
                <a:spcPct val="115000"/>
              </a:lnSpc>
              <a:spcBef>
                <a:spcPts val="1000"/>
              </a:spcBef>
              <a:spcAft>
                <a:spcPts val="0"/>
              </a:spcAft>
              <a:buClr>
                <a:srgbClr val="000000"/>
              </a:buClr>
              <a:buSzPts val="1800"/>
              <a:buFont typeface="Montserrat"/>
              <a:buAutoNum type="arabicPeriod"/>
            </a:pPr>
            <a:r>
              <a:rPr lang="en-US" sz="1800">
                <a:solidFill>
                  <a:srgbClr val="000000"/>
                </a:solidFill>
                <a:highlight>
                  <a:srgbClr val="F8DAD4"/>
                </a:highlight>
                <a:latin typeface="Montserrat"/>
                <a:ea typeface="Montserrat"/>
                <a:cs typeface="Montserrat"/>
                <a:sym typeface="Montserrat"/>
              </a:rPr>
              <a:t>Know</a:t>
            </a:r>
            <a:r>
              <a:rPr lang="en-US" sz="1800">
                <a:solidFill>
                  <a:srgbClr val="000000"/>
                </a:solidFill>
                <a:latin typeface="Montserrat"/>
                <a:ea typeface="Montserrat"/>
                <a:cs typeface="Montserrat"/>
                <a:sym typeface="Montserrat"/>
              </a:rPr>
              <a:t> what they want to do and </a:t>
            </a:r>
            <a:r>
              <a:rPr lang="en-US" sz="1800">
                <a:solidFill>
                  <a:srgbClr val="000000"/>
                </a:solidFill>
                <a:highlight>
                  <a:srgbClr val="F8DAD4"/>
                </a:highlight>
                <a:latin typeface="Montserrat"/>
                <a:ea typeface="Montserrat"/>
                <a:cs typeface="Montserrat"/>
                <a:sym typeface="Montserrat"/>
              </a:rPr>
              <a:t>know</a:t>
            </a:r>
            <a:r>
              <a:rPr lang="en-US" sz="1800">
                <a:solidFill>
                  <a:srgbClr val="000000"/>
                </a:solidFill>
                <a:latin typeface="Montserrat"/>
                <a:ea typeface="Montserrat"/>
                <a:cs typeface="Montserrat"/>
                <a:sym typeface="Montserrat"/>
              </a:rPr>
              <a:t> how to get there </a:t>
            </a:r>
            <a:endParaRPr sz="1800">
              <a:solidFill>
                <a:srgbClr val="000000"/>
              </a:solidFill>
              <a:latin typeface="Montserrat"/>
              <a:ea typeface="Montserrat"/>
              <a:cs typeface="Montserrat"/>
              <a:sym typeface="Montserrat"/>
            </a:endParaRPr>
          </a:p>
          <a:p>
            <a:pPr marL="457200" lvl="0" indent="-342900" algn="l" rtl="0">
              <a:lnSpc>
                <a:spcPct val="115000"/>
              </a:lnSpc>
              <a:spcBef>
                <a:spcPts val="1000"/>
              </a:spcBef>
              <a:spcAft>
                <a:spcPts val="0"/>
              </a:spcAft>
              <a:buClr>
                <a:srgbClr val="000000"/>
              </a:buClr>
              <a:buSzPts val="1800"/>
              <a:buFont typeface="Montserrat"/>
              <a:buAutoNum type="arabicPeriod"/>
            </a:pPr>
            <a:r>
              <a:rPr lang="en-US" sz="1800">
                <a:solidFill>
                  <a:srgbClr val="000000"/>
                </a:solidFill>
                <a:highlight>
                  <a:srgbClr val="F8DAD4"/>
                </a:highlight>
                <a:latin typeface="Montserrat"/>
                <a:ea typeface="Montserrat"/>
                <a:cs typeface="Montserrat"/>
                <a:sym typeface="Montserrat"/>
              </a:rPr>
              <a:t>Not sure</a:t>
            </a:r>
            <a:r>
              <a:rPr lang="en-US" sz="1800">
                <a:solidFill>
                  <a:srgbClr val="000000"/>
                </a:solidFill>
                <a:latin typeface="Montserrat"/>
                <a:ea typeface="Montserrat"/>
                <a:cs typeface="Montserrat"/>
                <a:sym typeface="Montserrat"/>
              </a:rPr>
              <a:t> what they want to do, yet </a:t>
            </a:r>
            <a:r>
              <a:rPr lang="en-US" sz="1800">
                <a:solidFill>
                  <a:srgbClr val="000000"/>
                </a:solidFill>
                <a:highlight>
                  <a:srgbClr val="F8DAD4"/>
                </a:highlight>
                <a:latin typeface="Montserrat"/>
                <a:ea typeface="Montserrat"/>
                <a:cs typeface="Montserrat"/>
                <a:sym typeface="Montserrat"/>
              </a:rPr>
              <a:t>have a good idea</a:t>
            </a:r>
            <a:r>
              <a:rPr lang="en-US" sz="1800">
                <a:solidFill>
                  <a:srgbClr val="000000"/>
                </a:solidFill>
                <a:latin typeface="Montserrat"/>
                <a:ea typeface="Montserrat"/>
                <a:cs typeface="Montserrat"/>
                <a:sym typeface="Montserrat"/>
              </a:rPr>
              <a:t> of the steps to take to explore in order to get there </a:t>
            </a:r>
            <a:endParaRPr sz="1800">
              <a:solidFill>
                <a:srgbClr val="000000"/>
              </a:solidFill>
              <a:latin typeface="Montserrat"/>
              <a:ea typeface="Montserrat"/>
              <a:cs typeface="Montserrat"/>
              <a:sym typeface="Montserrat"/>
            </a:endParaRPr>
          </a:p>
          <a:p>
            <a:pPr marL="457200" lvl="0" indent="-342900" algn="l" rtl="0">
              <a:lnSpc>
                <a:spcPct val="115000"/>
              </a:lnSpc>
              <a:spcBef>
                <a:spcPts val="1000"/>
              </a:spcBef>
              <a:spcAft>
                <a:spcPts val="0"/>
              </a:spcAft>
              <a:buClr>
                <a:srgbClr val="000000"/>
              </a:buClr>
              <a:buSzPts val="1800"/>
              <a:buFont typeface="Montserrat"/>
              <a:buAutoNum type="arabicPeriod"/>
            </a:pPr>
            <a:r>
              <a:rPr lang="en-US" sz="1800">
                <a:solidFill>
                  <a:srgbClr val="000000"/>
                </a:solidFill>
                <a:highlight>
                  <a:srgbClr val="F8DAD4"/>
                </a:highlight>
                <a:latin typeface="Montserrat"/>
                <a:ea typeface="Montserrat"/>
                <a:cs typeface="Montserrat"/>
                <a:sym typeface="Montserrat"/>
              </a:rPr>
              <a:t>Know</a:t>
            </a:r>
            <a:r>
              <a:rPr lang="en-US" sz="1800">
                <a:solidFill>
                  <a:srgbClr val="000000"/>
                </a:solidFill>
                <a:latin typeface="Montserrat"/>
                <a:ea typeface="Montserrat"/>
                <a:cs typeface="Montserrat"/>
                <a:sym typeface="Montserrat"/>
              </a:rPr>
              <a:t> what they want to do, but are </a:t>
            </a:r>
            <a:r>
              <a:rPr lang="en-US" sz="1800">
                <a:solidFill>
                  <a:srgbClr val="000000"/>
                </a:solidFill>
                <a:highlight>
                  <a:srgbClr val="F8DAD4"/>
                </a:highlight>
                <a:latin typeface="Montserrat"/>
                <a:ea typeface="Montserrat"/>
                <a:cs typeface="Montserrat"/>
                <a:sym typeface="Montserrat"/>
              </a:rPr>
              <a:t>unsure</a:t>
            </a:r>
            <a:r>
              <a:rPr lang="en-US" sz="1800">
                <a:solidFill>
                  <a:srgbClr val="000000"/>
                </a:solidFill>
                <a:latin typeface="Montserrat"/>
                <a:ea typeface="Montserrat"/>
                <a:cs typeface="Montserrat"/>
                <a:sym typeface="Montserrat"/>
              </a:rPr>
              <a:t> how to get there</a:t>
            </a:r>
            <a:endParaRPr sz="1800">
              <a:solidFill>
                <a:srgbClr val="000000"/>
              </a:solidFill>
              <a:latin typeface="Montserrat"/>
              <a:ea typeface="Montserrat"/>
              <a:cs typeface="Montserrat"/>
              <a:sym typeface="Montserrat"/>
            </a:endParaRPr>
          </a:p>
          <a:p>
            <a:pPr marL="457200" lvl="0" indent="-342900" algn="l" rtl="0">
              <a:lnSpc>
                <a:spcPct val="115000"/>
              </a:lnSpc>
              <a:spcBef>
                <a:spcPts val="1000"/>
              </a:spcBef>
              <a:spcAft>
                <a:spcPts val="0"/>
              </a:spcAft>
              <a:buClr>
                <a:srgbClr val="000000"/>
              </a:buClr>
              <a:buSzPts val="1800"/>
              <a:buFont typeface="Montserrat"/>
              <a:buAutoNum type="arabicPeriod"/>
            </a:pPr>
            <a:r>
              <a:rPr lang="en-US" sz="1800">
                <a:solidFill>
                  <a:srgbClr val="000000"/>
                </a:solidFill>
                <a:highlight>
                  <a:srgbClr val="F8DAD4"/>
                </a:highlight>
                <a:latin typeface="Montserrat"/>
                <a:ea typeface="Montserrat"/>
                <a:cs typeface="Montserrat"/>
                <a:sym typeface="Montserrat"/>
              </a:rPr>
              <a:t>Not sure</a:t>
            </a:r>
            <a:r>
              <a:rPr lang="en-US" sz="1800">
                <a:solidFill>
                  <a:srgbClr val="000000"/>
                </a:solidFill>
                <a:latin typeface="Montserrat"/>
                <a:ea typeface="Montserrat"/>
                <a:cs typeface="Montserrat"/>
                <a:sym typeface="Montserrat"/>
              </a:rPr>
              <a:t> what they want to do and </a:t>
            </a:r>
            <a:r>
              <a:rPr lang="en-US" sz="1800">
                <a:solidFill>
                  <a:srgbClr val="000000"/>
                </a:solidFill>
                <a:highlight>
                  <a:srgbClr val="F8DAD4"/>
                </a:highlight>
                <a:latin typeface="Montserrat"/>
                <a:ea typeface="Montserrat"/>
                <a:cs typeface="Montserrat"/>
                <a:sym typeface="Montserrat"/>
              </a:rPr>
              <a:t>unsure</a:t>
            </a:r>
            <a:r>
              <a:rPr lang="en-US" sz="1800">
                <a:solidFill>
                  <a:srgbClr val="000000"/>
                </a:solidFill>
                <a:latin typeface="Montserrat"/>
                <a:ea typeface="Montserrat"/>
                <a:cs typeface="Montserrat"/>
                <a:sym typeface="Montserrat"/>
              </a:rPr>
              <a:t> of what steps to take</a:t>
            </a:r>
            <a:endParaRPr sz="1800">
              <a:solidFill>
                <a:srgbClr val="000000"/>
              </a:solidFill>
              <a:latin typeface="Montserrat"/>
              <a:ea typeface="Montserrat"/>
              <a:cs typeface="Montserrat"/>
              <a:sym typeface="Montserrat"/>
            </a:endParaRPr>
          </a:p>
          <a:p>
            <a:pPr marL="457200" lvl="0" indent="-342900" algn="l" rtl="0">
              <a:lnSpc>
                <a:spcPct val="115000"/>
              </a:lnSpc>
              <a:spcBef>
                <a:spcPts val="1000"/>
              </a:spcBef>
              <a:spcAft>
                <a:spcPts val="0"/>
              </a:spcAft>
              <a:buClr>
                <a:srgbClr val="000000"/>
              </a:buClr>
              <a:buSzPts val="1800"/>
              <a:buFont typeface="Montserrat"/>
              <a:buAutoNum type="arabicPeriod"/>
            </a:pPr>
            <a:r>
              <a:rPr lang="en-US" sz="1800">
                <a:solidFill>
                  <a:srgbClr val="000000"/>
                </a:solidFill>
                <a:highlight>
                  <a:srgbClr val="F8DAD4"/>
                </a:highlight>
                <a:latin typeface="Montserrat"/>
                <a:ea typeface="Montserrat"/>
                <a:cs typeface="Montserrat"/>
                <a:sym typeface="Montserrat"/>
              </a:rPr>
              <a:t>Know</a:t>
            </a:r>
            <a:r>
              <a:rPr lang="en-US" sz="1800">
                <a:solidFill>
                  <a:srgbClr val="000000"/>
                </a:solidFill>
                <a:latin typeface="Montserrat"/>
                <a:ea typeface="Montserrat"/>
                <a:cs typeface="Montserrat"/>
                <a:sym typeface="Montserrat"/>
              </a:rPr>
              <a:t> what they want to do, </a:t>
            </a:r>
            <a:r>
              <a:rPr lang="en-US" sz="1800">
                <a:solidFill>
                  <a:srgbClr val="000000"/>
                </a:solidFill>
                <a:highlight>
                  <a:srgbClr val="F8DAD4"/>
                </a:highlight>
                <a:latin typeface="Montserrat"/>
                <a:ea typeface="Montserrat"/>
                <a:cs typeface="Montserrat"/>
                <a:sym typeface="Montserrat"/>
              </a:rPr>
              <a:t>think they know</a:t>
            </a:r>
            <a:r>
              <a:rPr lang="en-US" sz="1800">
                <a:solidFill>
                  <a:srgbClr val="000000"/>
                </a:solidFill>
                <a:latin typeface="Montserrat"/>
                <a:ea typeface="Montserrat"/>
                <a:cs typeface="Montserrat"/>
                <a:sym typeface="Montserrat"/>
              </a:rPr>
              <a:t> how to get there, but their imagined pathway is inaccurate and/or unrealistic</a:t>
            </a:r>
            <a:endParaRPr sz="1800">
              <a:solidFill>
                <a:srgbClr val="00000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2000" b="1">
              <a:solidFill>
                <a:schemeClr val="dk2"/>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500"/>
              <a:buFont typeface="Arial"/>
              <a:buNone/>
            </a:pPr>
            <a:endParaRPr sz="2000" b="1">
              <a:solidFill>
                <a:schemeClr val="dk2"/>
              </a:solidFill>
              <a:latin typeface="Montserrat"/>
              <a:ea typeface="Montserrat"/>
              <a:cs typeface="Montserrat"/>
              <a:sym typeface="Montserrat"/>
            </a:endParaRPr>
          </a:p>
        </p:txBody>
      </p:sp>
      <p:sp>
        <p:nvSpPr>
          <p:cNvPr id="817" name="Google Shape;817;p105"/>
          <p:cNvSpPr txBox="1"/>
          <p:nvPr/>
        </p:nvSpPr>
        <p:spPr>
          <a:xfrm>
            <a:off x="679725" y="5747675"/>
            <a:ext cx="110802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1" i="0" u="none" strike="noStrike" cap="none">
                <a:solidFill>
                  <a:schemeClr val="dk1"/>
                </a:solidFill>
                <a:latin typeface="Montserrat"/>
                <a:ea typeface="Montserrat"/>
                <a:cs typeface="Montserrat"/>
                <a:sym typeface="Montserrat"/>
              </a:rPr>
              <a:t>Note:</a:t>
            </a:r>
            <a:r>
              <a:rPr lang="en-US" sz="1100" b="1">
                <a:solidFill>
                  <a:schemeClr val="dk1"/>
                </a:solidFill>
                <a:latin typeface="Montserrat"/>
                <a:ea typeface="Montserrat"/>
                <a:cs typeface="Montserrat"/>
                <a:sym typeface="Montserrat"/>
              </a:rPr>
              <a:t> </a:t>
            </a:r>
            <a:r>
              <a:rPr lang="en-US" sz="1100">
                <a:solidFill>
                  <a:schemeClr val="dk1"/>
                </a:solidFill>
                <a:latin typeface="Montserrat"/>
                <a:ea typeface="Montserrat"/>
                <a:cs typeface="Montserrat"/>
                <a:sym typeface="Montserrat"/>
              </a:rPr>
              <a:t>Example pathways are available in the Striving to Thriving report: https://www.equitablefutures.org/wp-content/uploads/2020/10/Striving-to-Thriving-Full-Report-October-2020.pdf</a:t>
            </a:r>
            <a:endParaRPr sz="1100" i="0" u="none" strike="noStrike" cap="none">
              <a:solidFill>
                <a:srgbClr val="000000"/>
              </a:solidFill>
              <a:latin typeface="Montserrat"/>
              <a:ea typeface="Montserrat"/>
              <a:cs typeface="Montserrat"/>
              <a:sym typeface="Montserrat"/>
            </a:endParaRPr>
          </a:p>
        </p:txBody>
      </p:sp>
      <p:sp>
        <p:nvSpPr>
          <p:cNvPr id="818" name="Google Shape;818;p105"/>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819" name="Google Shape;819;p105"/>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PATHWAY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824"/>
        <p:cNvGrpSpPr/>
        <p:nvPr/>
      </p:nvGrpSpPr>
      <p:grpSpPr>
        <a:xfrm>
          <a:off x="0" y="0"/>
          <a:ext cx="0" cy="0"/>
          <a:chOff x="0" y="0"/>
          <a:chExt cx="0" cy="0"/>
        </a:xfrm>
      </p:grpSpPr>
      <p:pic>
        <p:nvPicPr>
          <p:cNvPr id="825" name="Google Shape;825;p106"/>
          <p:cNvPicPr preferRelativeResize="0"/>
          <p:nvPr/>
        </p:nvPicPr>
        <p:blipFill rotWithShape="1">
          <a:blip r:embed="rId3">
            <a:alphaModFix amt="26000"/>
          </a:blip>
          <a:srcRect l="7710" t="13879" r="4268" b="10443"/>
          <a:stretch/>
        </p:blipFill>
        <p:spPr>
          <a:xfrm rot="10800000">
            <a:off x="6" y="19049"/>
            <a:ext cx="12172944" cy="6838950"/>
          </a:xfrm>
          <a:prstGeom prst="rect">
            <a:avLst/>
          </a:prstGeom>
          <a:noFill/>
          <a:ln>
            <a:noFill/>
          </a:ln>
        </p:spPr>
      </p:pic>
      <p:sp>
        <p:nvSpPr>
          <p:cNvPr id="826" name="Google Shape;826;p106"/>
          <p:cNvSpPr/>
          <p:nvPr/>
        </p:nvSpPr>
        <p:spPr>
          <a:xfrm>
            <a:off x="0" y="1943100"/>
            <a:ext cx="12230588" cy="4914397"/>
          </a:xfrm>
          <a:custGeom>
            <a:avLst/>
            <a:gdLst/>
            <a:ahLst/>
            <a:cxnLst/>
            <a:rect l="l" t="t" r="r" b="b"/>
            <a:pathLst>
              <a:path w="488442" h="214884" extrusionOk="0">
                <a:moveTo>
                  <a:pt x="0" y="0"/>
                </a:moveTo>
                <a:lnTo>
                  <a:pt x="0" y="214884"/>
                </a:lnTo>
                <a:lnTo>
                  <a:pt x="488442" y="214884"/>
                </a:lnTo>
                <a:lnTo>
                  <a:pt x="488442" y="19812"/>
                </a:lnTo>
                <a:close/>
              </a:path>
            </a:pathLst>
          </a:custGeom>
          <a:solidFill>
            <a:srgbClr val="FFFFFF"/>
          </a:solidFill>
          <a:ln>
            <a:noFill/>
          </a:ln>
        </p:spPr>
      </p:sp>
      <p:sp>
        <p:nvSpPr>
          <p:cNvPr id="827" name="Google Shape;827;p106"/>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27</a:t>
            </a:fld>
            <a:endParaRPr/>
          </a:p>
        </p:txBody>
      </p:sp>
      <p:sp>
        <p:nvSpPr>
          <p:cNvPr id="828" name="Google Shape;828;p106"/>
          <p:cNvSpPr txBox="1">
            <a:spLocks noGrp="1"/>
          </p:cNvSpPr>
          <p:nvPr>
            <p:ph type="title"/>
          </p:nvPr>
        </p:nvSpPr>
        <p:spPr>
          <a:xfrm>
            <a:off x="485250" y="388800"/>
            <a:ext cx="81393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Montserrat Alternates"/>
              <a:buNone/>
            </a:pPr>
            <a:r>
              <a:rPr lang="en-US">
                <a:solidFill>
                  <a:srgbClr val="FFFFFF"/>
                </a:solidFill>
              </a:rPr>
              <a:t>I am already on a pathway to my future</a:t>
            </a:r>
            <a:endParaRPr>
              <a:solidFill>
                <a:srgbClr val="FFFFFF"/>
              </a:solidFill>
            </a:endParaRPr>
          </a:p>
        </p:txBody>
      </p:sp>
      <p:sp>
        <p:nvSpPr>
          <p:cNvPr id="829" name="Google Shape;829;p106"/>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830" name="Google Shape;830;p106"/>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CONCEPT #5</a:t>
            </a:r>
            <a:endParaRPr/>
          </a:p>
        </p:txBody>
      </p:sp>
      <p:pic>
        <p:nvPicPr>
          <p:cNvPr id="831" name="Google Shape;831;p106" descr="A screenshot of a cell phone&#10;&#10;Description automatically generated"/>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832" name="Google Shape;832;p106"/>
          <p:cNvSpPr txBox="1">
            <a:spLocks noGrp="1"/>
          </p:cNvSpPr>
          <p:nvPr>
            <p:ph type="body" idx="1"/>
          </p:nvPr>
        </p:nvSpPr>
        <p:spPr>
          <a:xfrm>
            <a:off x="571500" y="2737800"/>
            <a:ext cx="10982400" cy="3340500"/>
          </a:xfrm>
          <a:prstGeom prst="rect">
            <a:avLst/>
          </a:prstGeom>
        </p:spPr>
        <p:txBody>
          <a:bodyPr spcFirstLastPara="1" wrap="square" lIns="91425" tIns="45700" rIns="91425" bIns="45700" anchor="t" anchorCtr="0">
            <a:noAutofit/>
          </a:bodyPr>
          <a:lstStyle/>
          <a:p>
            <a:pPr marL="457200" lvl="0" indent="-336550" algn="l" rtl="0">
              <a:lnSpc>
                <a:spcPct val="100000"/>
              </a:lnSpc>
              <a:spcBef>
                <a:spcPts val="300"/>
              </a:spcBef>
              <a:spcAft>
                <a:spcPts val="0"/>
              </a:spcAft>
              <a:buSzPts val="1700"/>
              <a:buFont typeface="Montserrat"/>
              <a:buChar char="·"/>
            </a:pPr>
            <a:r>
              <a:rPr lang="en-US" sz="1700"/>
              <a:t>Young people who are transitioning out of high school and into post-secondary education or the workforce tend to be less idealistic than those who are not yet at that point.</a:t>
            </a:r>
            <a:endParaRPr sz="1700"/>
          </a:p>
          <a:p>
            <a:pPr marL="457200" lvl="0" indent="-336550" algn="l" rtl="0">
              <a:lnSpc>
                <a:spcPct val="100000"/>
              </a:lnSpc>
              <a:spcBef>
                <a:spcPts val="1000"/>
              </a:spcBef>
              <a:spcAft>
                <a:spcPts val="0"/>
              </a:spcAft>
              <a:buSzPts val="1700"/>
              <a:buFont typeface="Montserrat"/>
              <a:buChar char="·"/>
            </a:pPr>
            <a:r>
              <a:rPr lang="en-US" sz="1700"/>
              <a:t>Black males and young people from households with lower incomes express less confidence that they will live into their 70s.</a:t>
            </a:r>
            <a:endParaRPr sz="1700"/>
          </a:p>
          <a:p>
            <a:pPr marL="457200" lvl="0" indent="-336550" algn="l" rtl="0">
              <a:lnSpc>
                <a:spcPct val="100000"/>
              </a:lnSpc>
              <a:spcBef>
                <a:spcPts val="1000"/>
              </a:spcBef>
              <a:spcAft>
                <a:spcPts val="0"/>
              </a:spcAft>
              <a:buSzPts val="1700"/>
              <a:buFont typeface="Montserrat"/>
              <a:buChar char="·"/>
            </a:pPr>
            <a:r>
              <a:rPr lang="en-US" sz="1700"/>
              <a:t>Young people understand the value of education through the lens of their own experience. Many believe college is “worth it,” although worry about college debt looms large and non-college pathways are valued by some.</a:t>
            </a:r>
            <a:endParaRPr sz="1700"/>
          </a:p>
          <a:p>
            <a:pPr marL="457200" lvl="0" indent="-336550" algn="l" rtl="0">
              <a:lnSpc>
                <a:spcPct val="100000"/>
              </a:lnSpc>
              <a:spcBef>
                <a:spcPts val="1000"/>
              </a:spcBef>
              <a:spcAft>
                <a:spcPts val="0"/>
              </a:spcAft>
              <a:buSzPts val="1700"/>
              <a:buFont typeface="Montserrat"/>
              <a:buChar char="·"/>
            </a:pPr>
            <a:r>
              <a:rPr lang="en-US" sz="1700"/>
              <a:t>Some parents fear they are ill equipped to support their children to pursue their desired educational and career pathways.</a:t>
            </a:r>
            <a:endParaRPr sz="1700"/>
          </a:p>
          <a:p>
            <a:pPr marL="457200" lvl="0" indent="-336550" algn="l" rtl="0">
              <a:lnSpc>
                <a:spcPct val="100000"/>
              </a:lnSpc>
              <a:spcBef>
                <a:spcPts val="1000"/>
              </a:spcBef>
              <a:spcAft>
                <a:spcPts val="1000"/>
              </a:spcAft>
              <a:buSzPts val="1700"/>
              <a:buFont typeface="Montserrat"/>
              <a:buChar char="·"/>
            </a:pPr>
            <a:r>
              <a:rPr lang="en-US" sz="1700"/>
              <a:t>Geography and culture can play critical roles in how young people develop their pathways. </a:t>
            </a:r>
            <a:endParaRPr sz="1800"/>
          </a:p>
        </p:txBody>
      </p:sp>
      <p:sp>
        <p:nvSpPr>
          <p:cNvPr id="833" name="Google Shape;833;p106"/>
          <p:cNvSpPr txBox="1"/>
          <p:nvPr/>
        </p:nvSpPr>
        <p:spPr>
          <a:xfrm>
            <a:off x="571500" y="2372700"/>
            <a:ext cx="49755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accent1"/>
                </a:solidFill>
                <a:latin typeface="Montserrat ExtraBold"/>
                <a:ea typeface="Montserrat ExtraBold"/>
                <a:cs typeface="Montserrat ExtraBold"/>
                <a:sym typeface="Montserrat ExtraBold"/>
              </a:rPr>
              <a:t>ADDITIONAL TALKING POINTS</a:t>
            </a:r>
            <a:endParaRPr sz="1300">
              <a:solidFill>
                <a:schemeClr val="accent1"/>
              </a:solidFill>
              <a:latin typeface="Montserrat ExtraBold"/>
              <a:ea typeface="Montserrat ExtraBold"/>
              <a:cs typeface="Montserrat ExtraBold"/>
              <a:sym typeface="Montserrat ExtraBold"/>
            </a:endParaRPr>
          </a:p>
        </p:txBody>
      </p:sp>
      <p:sp>
        <p:nvSpPr>
          <p:cNvPr id="834" name="Google Shape;834;p106"/>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835" name="Google Shape;835;p106"/>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PATHWAY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39"/>
        <p:cNvGrpSpPr/>
        <p:nvPr/>
      </p:nvGrpSpPr>
      <p:grpSpPr>
        <a:xfrm>
          <a:off x="0" y="0"/>
          <a:ext cx="0" cy="0"/>
          <a:chOff x="0" y="0"/>
          <a:chExt cx="0" cy="0"/>
        </a:xfrm>
      </p:grpSpPr>
      <p:sp>
        <p:nvSpPr>
          <p:cNvPr id="840" name="Google Shape;840;p107"/>
          <p:cNvSpPr txBox="1">
            <a:spLocks noGrp="1"/>
          </p:cNvSpPr>
          <p:nvPr>
            <p:ph type="title"/>
          </p:nvPr>
        </p:nvSpPr>
        <p:spPr>
          <a:xfrm>
            <a:off x="4229100" y="1188125"/>
            <a:ext cx="7672800" cy="132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a:t>Language Matters: Intentional Relationships</a:t>
            </a:r>
            <a:endParaRPr sz="4000"/>
          </a:p>
        </p:txBody>
      </p:sp>
      <p:sp>
        <p:nvSpPr>
          <p:cNvPr id="841" name="Google Shape;841;p107"/>
          <p:cNvSpPr txBox="1">
            <a:spLocks noGrp="1"/>
          </p:cNvSpPr>
          <p:nvPr>
            <p:ph type="sldNum" idx="12"/>
          </p:nvPr>
        </p:nvSpPr>
        <p:spPr>
          <a:xfrm>
            <a:off x="5702926" y="6356350"/>
            <a:ext cx="3645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fld id="{00000000-1234-1234-1234-123412341234}" type="slidenum">
              <a:rPr lang="en-US">
                <a:solidFill>
                  <a:srgbClr val="FFFFFF"/>
                </a:solidFill>
              </a:rPr>
              <a:t>28</a:t>
            </a:fld>
            <a:endParaRPr>
              <a:solidFill>
                <a:srgbClr val="FFFFFF"/>
              </a:solidFill>
            </a:endParaRPr>
          </a:p>
        </p:txBody>
      </p:sp>
      <p:sp>
        <p:nvSpPr>
          <p:cNvPr id="842" name="Google Shape;842;p107"/>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1"/>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843" name="Google Shape;843;p107"/>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FRAMEWORK A</a:t>
            </a:r>
            <a:endParaRPr/>
          </a:p>
        </p:txBody>
      </p:sp>
      <p:pic>
        <p:nvPicPr>
          <p:cNvPr id="844" name="Google Shape;844;p107"/>
          <p:cNvPicPr preferRelativeResize="0"/>
          <p:nvPr/>
        </p:nvPicPr>
        <p:blipFill rotWithShape="1">
          <a:blip r:embed="rId3">
            <a:alphaModFix/>
          </a:blip>
          <a:srcRect l="14624" t="14829" b="12119"/>
          <a:stretch/>
        </p:blipFill>
        <p:spPr>
          <a:xfrm>
            <a:off x="0" y="-11300"/>
            <a:ext cx="3390900" cy="6858005"/>
          </a:xfrm>
          <a:prstGeom prst="rect">
            <a:avLst/>
          </a:prstGeom>
          <a:noFill/>
          <a:ln>
            <a:noFill/>
          </a:ln>
        </p:spPr>
      </p:pic>
      <p:sp>
        <p:nvSpPr>
          <p:cNvPr id="845" name="Google Shape;845;p107"/>
          <p:cNvSpPr txBox="1">
            <a:spLocks noGrp="1"/>
          </p:cNvSpPr>
          <p:nvPr>
            <p:ph type="body" idx="1"/>
          </p:nvPr>
        </p:nvSpPr>
        <p:spPr>
          <a:xfrm>
            <a:off x="4229100" y="3040262"/>
            <a:ext cx="7119900" cy="3366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Young people understand </a:t>
            </a:r>
            <a:r>
              <a:rPr lang="en-US" b="1"/>
              <a:t>the words </a:t>
            </a:r>
            <a:r>
              <a:rPr lang="en-US" b="1" i="1"/>
              <a:t>social capital</a:t>
            </a:r>
            <a:r>
              <a:rPr lang="en-US" b="1"/>
              <a:t>, </a:t>
            </a:r>
            <a:r>
              <a:rPr lang="en-US" b="1" i="1"/>
              <a:t>networks</a:t>
            </a:r>
            <a:r>
              <a:rPr lang="en-US" b="1"/>
              <a:t> and </a:t>
            </a:r>
            <a:r>
              <a:rPr lang="en-US" b="1" i="1"/>
              <a:t>connections </a:t>
            </a:r>
            <a:r>
              <a:rPr lang="en-US"/>
              <a:t>to be different ideas and as such they </a:t>
            </a:r>
            <a:r>
              <a:rPr lang="en-US" b="1"/>
              <a:t>evoke different emotional reactions</a:t>
            </a:r>
            <a:r>
              <a:rPr lang="en-US"/>
              <a:t>. Many young people are unfamiliar with the word social capital or view it negatively, while </a:t>
            </a:r>
            <a:r>
              <a:rPr lang="en-US" i="1"/>
              <a:t>network</a:t>
            </a:r>
            <a:r>
              <a:rPr lang="en-US"/>
              <a:t> is viewed slightly less negatively and the word </a:t>
            </a:r>
            <a:r>
              <a:rPr lang="en-US" i="1"/>
              <a:t>connections </a:t>
            </a:r>
            <a:r>
              <a:rPr lang="en-US"/>
              <a:t>elicits mostly positive reactions.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sz="2400"/>
          </a:p>
          <a:p>
            <a:pPr marL="0" lvl="0" indent="0" algn="l" rtl="0">
              <a:lnSpc>
                <a:spcPct val="115000"/>
              </a:lnSpc>
              <a:spcBef>
                <a:spcPts val="0"/>
              </a:spcBef>
              <a:spcAft>
                <a:spcPts val="0"/>
              </a:spcAft>
              <a:buClr>
                <a:schemeClr val="dk1"/>
              </a:buClr>
              <a:buSzPts val="1100"/>
              <a:buFont typeface="Arial"/>
              <a:buNone/>
            </a:pPr>
            <a:endParaRPr sz="1800"/>
          </a:p>
        </p:txBody>
      </p:sp>
      <p:sp>
        <p:nvSpPr>
          <p:cNvPr id="846" name="Google Shape;846;p107"/>
          <p:cNvSpPr txBox="1"/>
          <p:nvPr/>
        </p:nvSpPr>
        <p:spPr>
          <a:xfrm>
            <a:off x="4229100" y="2717450"/>
            <a:ext cx="20535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accent1"/>
                </a:solidFill>
                <a:latin typeface="Montserrat ExtraBold"/>
                <a:ea typeface="Montserrat ExtraBold"/>
                <a:cs typeface="Montserrat ExtraBold"/>
                <a:sym typeface="Montserrat ExtraBold"/>
              </a:rPr>
              <a:t>FRAMEWORK A</a:t>
            </a:r>
            <a:endParaRPr sz="1300">
              <a:solidFill>
                <a:schemeClr val="accent1"/>
              </a:solidFill>
              <a:latin typeface="Montserrat ExtraBold"/>
              <a:ea typeface="Montserrat ExtraBold"/>
              <a:cs typeface="Montserrat ExtraBold"/>
              <a:sym typeface="Montserrat ExtraBold"/>
            </a:endParaRPr>
          </a:p>
        </p:txBody>
      </p:sp>
      <p:sp>
        <p:nvSpPr>
          <p:cNvPr id="847" name="Google Shape;847;p107"/>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848" name="Google Shape;848;p107"/>
          <p:cNvSpPr txBox="1"/>
          <p:nvPr/>
        </p:nvSpPr>
        <p:spPr>
          <a:xfrm>
            <a:off x="9595450" y="43950"/>
            <a:ext cx="2414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RELATIONSHIPS</a:t>
            </a:r>
            <a:endParaRPr/>
          </a:p>
        </p:txBody>
      </p:sp>
      <p:sp>
        <p:nvSpPr>
          <p:cNvPr id="849" name="Google Shape;849;p107"/>
          <p:cNvSpPr txBox="1"/>
          <p:nvPr/>
        </p:nvSpPr>
        <p:spPr>
          <a:xfrm rot="-5400000">
            <a:off x="-1077312" y="4642300"/>
            <a:ext cx="2362500" cy="207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900">
                <a:latin typeface="Montserrat"/>
                <a:ea typeface="Montserrat"/>
                <a:cs typeface="Montserrat"/>
                <a:sym typeface="Montserrat"/>
              </a:rPr>
              <a:t>Illustration  by Lonnie Allen, Age 17</a:t>
            </a:r>
            <a:endParaRPr sz="900" i="0" u="none" strike="noStrike" cap="none">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0BFAD"/>
        </a:solidFill>
        <a:effectLst/>
      </p:bgPr>
    </p:bg>
    <p:spTree>
      <p:nvGrpSpPr>
        <p:cNvPr id="1" name="Shape 854"/>
        <p:cNvGrpSpPr/>
        <p:nvPr/>
      </p:nvGrpSpPr>
      <p:grpSpPr>
        <a:xfrm>
          <a:off x="0" y="0"/>
          <a:ext cx="0" cy="0"/>
          <a:chOff x="0" y="0"/>
          <a:chExt cx="0" cy="0"/>
        </a:xfrm>
      </p:grpSpPr>
      <p:pic>
        <p:nvPicPr>
          <p:cNvPr id="855" name="Google Shape;855;p108"/>
          <p:cNvPicPr preferRelativeResize="0"/>
          <p:nvPr/>
        </p:nvPicPr>
        <p:blipFill rotWithShape="1">
          <a:blip r:embed="rId3">
            <a:alphaModFix amt="5000"/>
          </a:blip>
          <a:srcRect l="7710" t="13879" r="4268" b="10443"/>
          <a:stretch/>
        </p:blipFill>
        <p:spPr>
          <a:xfrm rot="10800000">
            <a:off x="6" y="19049"/>
            <a:ext cx="12172944" cy="6838950"/>
          </a:xfrm>
          <a:prstGeom prst="rect">
            <a:avLst/>
          </a:prstGeom>
          <a:noFill/>
          <a:ln>
            <a:noFill/>
          </a:ln>
        </p:spPr>
      </p:pic>
      <p:sp>
        <p:nvSpPr>
          <p:cNvPr id="856" name="Google Shape;856;p108"/>
          <p:cNvSpPr/>
          <p:nvPr/>
        </p:nvSpPr>
        <p:spPr>
          <a:xfrm>
            <a:off x="0" y="1466850"/>
            <a:ext cx="12230588" cy="5390902"/>
          </a:xfrm>
          <a:custGeom>
            <a:avLst/>
            <a:gdLst/>
            <a:ahLst/>
            <a:cxnLst/>
            <a:rect l="l" t="t" r="r" b="b"/>
            <a:pathLst>
              <a:path w="488442" h="214884" extrusionOk="0">
                <a:moveTo>
                  <a:pt x="0" y="0"/>
                </a:moveTo>
                <a:lnTo>
                  <a:pt x="0" y="214884"/>
                </a:lnTo>
                <a:lnTo>
                  <a:pt x="488442" y="214884"/>
                </a:lnTo>
                <a:lnTo>
                  <a:pt x="488442" y="19812"/>
                </a:lnTo>
                <a:close/>
              </a:path>
            </a:pathLst>
          </a:custGeom>
          <a:solidFill>
            <a:srgbClr val="FFFFFF"/>
          </a:solidFill>
          <a:ln>
            <a:noFill/>
          </a:ln>
        </p:spPr>
      </p:sp>
      <p:sp>
        <p:nvSpPr>
          <p:cNvPr id="857" name="Google Shape;857;p108"/>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29</a:t>
            </a:fld>
            <a:endParaRPr/>
          </a:p>
        </p:txBody>
      </p:sp>
      <p:sp>
        <p:nvSpPr>
          <p:cNvPr id="858" name="Google Shape;858;p108"/>
          <p:cNvSpPr txBox="1">
            <a:spLocks noGrp="1"/>
          </p:cNvSpPr>
          <p:nvPr>
            <p:ph type="title"/>
          </p:nvPr>
        </p:nvSpPr>
        <p:spPr>
          <a:xfrm>
            <a:off x="485250" y="303075"/>
            <a:ext cx="11687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Montserrat Alternates"/>
              <a:buNone/>
            </a:pPr>
            <a:r>
              <a:rPr lang="en-US">
                <a:solidFill>
                  <a:srgbClr val="FFFFFF"/>
                </a:solidFill>
              </a:rPr>
              <a:t>Framework A: In their own words</a:t>
            </a:r>
            <a:endParaRPr>
              <a:solidFill>
                <a:srgbClr val="FFFFFF"/>
              </a:solidFill>
            </a:endParaRPr>
          </a:p>
        </p:txBody>
      </p:sp>
      <p:sp>
        <p:nvSpPr>
          <p:cNvPr id="859" name="Google Shape;859;p108"/>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860" name="Google Shape;860;p108"/>
          <p:cNvSpPr txBox="1"/>
          <p:nvPr/>
        </p:nvSpPr>
        <p:spPr>
          <a:xfrm>
            <a:off x="9527150" y="43950"/>
            <a:ext cx="24825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RELATIONSHIPS</a:t>
            </a:r>
            <a:endParaRPr/>
          </a:p>
        </p:txBody>
      </p:sp>
      <p:pic>
        <p:nvPicPr>
          <p:cNvPr id="861" name="Google Shape;861;p108" descr="A screenshot of a cell phone&#10;&#10;Description automatically generated"/>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862" name="Google Shape;862;p108"/>
          <p:cNvSpPr txBox="1"/>
          <p:nvPr/>
        </p:nvSpPr>
        <p:spPr>
          <a:xfrm>
            <a:off x="225475" y="6331900"/>
            <a:ext cx="1747500" cy="523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Light"/>
              <a:ea typeface="Montserrat Light"/>
              <a:cs typeface="Montserrat Light"/>
              <a:sym typeface="Montserrat Light"/>
            </a:endParaRPr>
          </a:p>
        </p:txBody>
      </p:sp>
      <p:sp>
        <p:nvSpPr>
          <p:cNvPr id="863" name="Google Shape;863;p108"/>
          <p:cNvSpPr txBox="1"/>
          <p:nvPr/>
        </p:nvSpPr>
        <p:spPr>
          <a:xfrm>
            <a:off x="4182150" y="3504625"/>
            <a:ext cx="3866400" cy="31206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00000"/>
              </a:lnSpc>
              <a:spcBef>
                <a:spcPts val="0"/>
              </a:spcBef>
              <a:spcAft>
                <a:spcPts val="0"/>
              </a:spcAft>
              <a:buClr>
                <a:schemeClr val="dk1"/>
              </a:buClr>
              <a:buSzPts val="1600"/>
              <a:buChar char="·"/>
            </a:pPr>
            <a:r>
              <a:rPr lang="en-US" sz="1600">
                <a:solidFill>
                  <a:schemeClr val="dk1"/>
                </a:solidFill>
                <a:latin typeface="Montserrat"/>
                <a:ea typeface="Montserrat"/>
                <a:cs typeface="Montserrat"/>
                <a:sym typeface="Montserrat"/>
              </a:rPr>
              <a:t>Conflated with technology, social network, and advertising</a:t>
            </a:r>
            <a:endParaRPr sz="1600">
              <a:solidFill>
                <a:schemeClr val="dk1"/>
              </a:solidFill>
              <a:latin typeface="Montserrat"/>
              <a:ea typeface="Montserrat"/>
              <a:cs typeface="Montserrat"/>
              <a:sym typeface="Montserrat"/>
            </a:endParaRPr>
          </a:p>
          <a:p>
            <a:pPr marL="457200" marR="0" lvl="0" indent="-330200" algn="l" rtl="0">
              <a:lnSpc>
                <a:spcPct val="100000"/>
              </a:lnSpc>
              <a:spcBef>
                <a:spcPts val="1000"/>
              </a:spcBef>
              <a:spcAft>
                <a:spcPts val="0"/>
              </a:spcAft>
              <a:buClr>
                <a:schemeClr val="dk1"/>
              </a:buClr>
              <a:buSzPts val="1600"/>
              <a:buChar char="·"/>
            </a:pPr>
            <a:r>
              <a:rPr lang="en-US" sz="1600">
                <a:solidFill>
                  <a:schemeClr val="dk1"/>
                </a:solidFill>
                <a:latin typeface="Montserrat"/>
                <a:ea typeface="Montserrat"/>
                <a:cs typeface="Montserrat"/>
                <a:sym typeface="Montserrat"/>
              </a:rPr>
              <a:t>Transactional and, therefore, superficial</a:t>
            </a:r>
            <a:endParaRPr sz="1600">
              <a:solidFill>
                <a:schemeClr val="dk1"/>
              </a:solidFill>
              <a:latin typeface="Montserrat"/>
              <a:ea typeface="Montserrat"/>
              <a:cs typeface="Montserrat"/>
              <a:sym typeface="Montserrat"/>
            </a:endParaRPr>
          </a:p>
          <a:p>
            <a:pPr marL="457200" marR="0" lvl="0" indent="-330200" algn="l" rtl="0">
              <a:lnSpc>
                <a:spcPct val="100000"/>
              </a:lnSpc>
              <a:spcBef>
                <a:spcPts val="1000"/>
              </a:spcBef>
              <a:spcAft>
                <a:spcPts val="0"/>
              </a:spcAft>
              <a:buClr>
                <a:schemeClr val="dk1"/>
              </a:buClr>
              <a:buSzPts val="1600"/>
              <a:buChar char="·"/>
            </a:pPr>
            <a:r>
              <a:rPr lang="en-US" sz="1600">
                <a:solidFill>
                  <a:schemeClr val="dk1"/>
                </a:solidFill>
                <a:latin typeface="Montserrat"/>
                <a:ea typeface="Montserrat"/>
                <a:cs typeface="Montserrat"/>
                <a:sym typeface="Montserrat"/>
              </a:rPr>
              <a:t>Related to business or getting something for yourself </a:t>
            </a:r>
            <a:endParaRPr sz="1600">
              <a:solidFill>
                <a:schemeClr val="dk1"/>
              </a:solidFill>
              <a:latin typeface="Montserrat"/>
              <a:ea typeface="Montserrat"/>
              <a:cs typeface="Montserrat"/>
              <a:sym typeface="Montserrat"/>
            </a:endParaRPr>
          </a:p>
          <a:p>
            <a:pPr marL="457200" marR="0" lvl="0" indent="-330200" algn="l" rtl="0">
              <a:lnSpc>
                <a:spcPct val="100000"/>
              </a:lnSpc>
              <a:spcBef>
                <a:spcPts val="1000"/>
              </a:spcBef>
              <a:spcAft>
                <a:spcPts val="0"/>
              </a:spcAft>
              <a:buClr>
                <a:schemeClr val="dk1"/>
              </a:buClr>
              <a:buSzPts val="1600"/>
              <a:buChar char="·"/>
            </a:pPr>
            <a:r>
              <a:rPr lang="en-US" sz="1600">
                <a:solidFill>
                  <a:schemeClr val="dk1"/>
                </a:solidFill>
                <a:latin typeface="Montserrat"/>
                <a:ea typeface="Montserrat"/>
                <a:cs typeface="Montserrat"/>
                <a:sym typeface="Montserrat"/>
              </a:rPr>
              <a:t>Cold and grey</a:t>
            </a:r>
            <a:endParaRPr sz="1600">
              <a:solidFill>
                <a:schemeClr val="dk1"/>
              </a:solidFill>
              <a:latin typeface="Montserrat"/>
              <a:ea typeface="Montserrat"/>
              <a:cs typeface="Montserrat"/>
              <a:sym typeface="Montserrat"/>
            </a:endParaRPr>
          </a:p>
          <a:p>
            <a:pPr marL="457200" marR="0" lvl="0" indent="-330200" algn="l" rtl="0">
              <a:lnSpc>
                <a:spcPct val="100000"/>
              </a:lnSpc>
              <a:spcBef>
                <a:spcPts val="1000"/>
              </a:spcBef>
              <a:spcAft>
                <a:spcPts val="1000"/>
              </a:spcAft>
              <a:buClr>
                <a:schemeClr val="dk1"/>
              </a:buClr>
              <a:buSzPts val="1600"/>
              <a:buChar char="·"/>
            </a:pPr>
            <a:r>
              <a:rPr lang="en-US" sz="1600">
                <a:solidFill>
                  <a:schemeClr val="dk1"/>
                </a:solidFill>
                <a:latin typeface="Montserrat"/>
                <a:ea typeface="Montserrat"/>
                <a:cs typeface="Montserrat"/>
                <a:sym typeface="Montserrat"/>
              </a:rPr>
              <a:t>About accumulating wealth; it is selfish and about getting ahead</a:t>
            </a:r>
            <a:endParaRPr sz="1600">
              <a:solidFill>
                <a:schemeClr val="dk1"/>
              </a:solidFill>
              <a:latin typeface="Montserrat"/>
              <a:ea typeface="Montserrat"/>
              <a:cs typeface="Montserrat"/>
              <a:sym typeface="Montserrat"/>
            </a:endParaRPr>
          </a:p>
        </p:txBody>
      </p:sp>
      <p:sp>
        <p:nvSpPr>
          <p:cNvPr id="864" name="Google Shape;864;p108"/>
          <p:cNvSpPr txBox="1"/>
          <p:nvPr/>
        </p:nvSpPr>
        <p:spPr>
          <a:xfrm>
            <a:off x="4764899" y="2961938"/>
            <a:ext cx="22977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a:solidFill>
                  <a:schemeClr val="dk2"/>
                </a:solidFill>
                <a:latin typeface="Londrina Solid"/>
                <a:ea typeface="Londrina Solid"/>
                <a:cs typeface="Londrina Solid"/>
                <a:sym typeface="Londrina Solid"/>
              </a:rPr>
              <a:t>NETWORKS</a:t>
            </a:r>
            <a:endParaRPr>
              <a:solidFill>
                <a:schemeClr val="dk2"/>
              </a:solidFill>
            </a:endParaRPr>
          </a:p>
        </p:txBody>
      </p:sp>
      <p:sp>
        <p:nvSpPr>
          <p:cNvPr id="865" name="Google Shape;865;p108"/>
          <p:cNvSpPr txBox="1"/>
          <p:nvPr/>
        </p:nvSpPr>
        <p:spPr>
          <a:xfrm>
            <a:off x="8721600" y="3504625"/>
            <a:ext cx="3119100" cy="3120600"/>
          </a:xfrm>
          <a:prstGeom prst="rect">
            <a:avLst/>
          </a:prstGeom>
          <a:noFill/>
          <a:ln>
            <a:noFill/>
          </a:ln>
        </p:spPr>
        <p:txBody>
          <a:bodyPr spcFirstLastPara="1" wrap="square" lIns="91425" tIns="45700" rIns="91425" bIns="45700" anchor="t" anchorCtr="0">
            <a:noAutofit/>
          </a:bodyPr>
          <a:lstStyle/>
          <a:p>
            <a:pPr marL="457200" lvl="0" indent="-330200" algn="l" rtl="0">
              <a:lnSpc>
                <a:spcPct val="100000"/>
              </a:lnSpc>
              <a:spcBef>
                <a:spcPts val="0"/>
              </a:spcBef>
              <a:spcAft>
                <a:spcPts val="0"/>
              </a:spcAft>
              <a:buClr>
                <a:schemeClr val="dk1"/>
              </a:buClr>
              <a:buSzPts val="1600"/>
              <a:buChar char="·"/>
            </a:pPr>
            <a:r>
              <a:rPr lang="en-US" sz="1600">
                <a:solidFill>
                  <a:schemeClr val="dk1"/>
                </a:solidFill>
                <a:latin typeface="Montserrat"/>
                <a:ea typeface="Montserrat"/>
                <a:cs typeface="Montserrat"/>
                <a:sym typeface="Montserrat"/>
              </a:rPr>
              <a:t>Warm and blue</a:t>
            </a:r>
            <a:endParaRPr sz="1600">
              <a:solidFill>
                <a:schemeClr val="dk1"/>
              </a:solidFill>
              <a:latin typeface="Montserrat"/>
              <a:ea typeface="Montserrat"/>
              <a:cs typeface="Montserrat"/>
              <a:sym typeface="Montserrat"/>
            </a:endParaRPr>
          </a:p>
          <a:p>
            <a:pPr marL="457200" lvl="0" indent="-330200" algn="l" rtl="0">
              <a:lnSpc>
                <a:spcPct val="100000"/>
              </a:lnSpc>
              <a:spcBef>
                <a:spcPts val="1000"/>
              </a:spcBef>
              <a:spcAft>
                <a:spcPts val="0"/>
              </a:spcAft>
              <a:buClr>
                <a:schemeClr val="dk1"/>
              </a:buClr>
              <a:buSzPts val="1600"/>
              <a:buFont typeface="Montserrat"/>
              <a:buChar char="·"/>
            </a:pPr>
            <a:r>
              <a:rPr lang="en-US" sz="1600">
                <a:solidFill>
                  <a:schemeClr val="dk1"/>
                </a:solidFill>
                <a:latin typeface="Montserrat"/>
                <a:ea typeface="Montserrat"/>
                <a:cs typeface="Montserrat"/>
                <a:sym typeface="Montserrat"/>
              </a:rPr>
              <a:t>Mutually beneficial</a:t>
            </a:r>
            <a:endParaRPr sz="1600">
              <a:solidFill>
                <a:schemeClr val="dk1"/>
              </a:solidFill>
              <a:latin typeface="Montserrat"/>
              <a:ea typeface="Montserrat"/>
              <a:cs typeface="Montserrat"/>
              <a:sym typeface="Montserrat"/>
            </a:endParaRPr>
          </a:p>
          <a:p>
            <a:pPr marL="457200" lvl="0" indent="-330200" algn="l" rtl="0">
              <a:lnSpc>
                <a:spcPct val="100000"/>
              </a:lnSpc>
              <a:spcBef>
                <a:spcPts val="1000"/>
              </a:spcBef>
              <a:spcAft>
                <a:spcPts val="0"/>
              </a:spcAft>
              <a:buClr>
                <a:schemeClr val="dk1"/>
              </a:buClr>
              <a:buSzPts val="1600"/>
              <a:buFont typeface="Montserrat"/>
              <a:buChar char="·"/>
            </a:pPr>
            <a:r>
              <a:rPr lang="en-US" sz="1600">
                <a:solidFill>
                  <a:schemeClr val="dk1"/>
                </a:solidFill>
                <a:latin typeface="Montserrat"/>
                <a:ea typeface="Montserrat"/>
                <a:cs typeface="Montserrat"/>
                <a:sym typeface="Montserrat"/>
              </a:rPr>
              <a:t>Relationship-driven not transaction-driven</a:t>
            </a:r>
            <a:endParaRPr sz="1600">
              <a:solidFill>
                <a:schemeClr val="dk1"/>
              </a:solidFill>
              <a:latin typeface="Montserrat"/>
              <a:ea typeface="Montserrat"/>
              <a:cs typeface="Montserrat"/>
              <a:sym typeface="Montserrat"/>
            </a:endParaRPr>
          </a:p>
          <a:p>
            <a:pPr marL="457200" lvl="0" indent="-330200" algn="l" rtl="0">
              <a:lnSpc>
                <a:spcPct val="100000"/>
              </a:lnSpc>
              <a:spcBef>
                <a:spcPts val="1000"/>
              </a:spcBef>
              <a:spcAft>
                <a:spcPts val="1000"/>
              </a:spcAft>
              <a:buClr>
                <a:schemeClr val="dk1"/>
              </a:buClr>
              <a:buSzPts val="1600"/>
              <a:buFont typeface="Montserrat"/>
              <a:buChar char="·"/>
            </a:pPr>
            <a:r>
              <a:rPr lang="en-US" sz="1600">
                <a:solidFill>
                  <a:schemeClr val="dk1"/>
                </a:solidFill>
                <a:latin typeface="Montserrat"/>
                <a:ea typeface="Montserrat"/>
                <a:cs typeface="Montserrat"/>
                <a:sym typeface="Montserrat"/>
              </a:rPr>
              <a:t>Accessible and among the assets they already have</a:t>
            </a:r>
            <a:endParaRPr sz="1600">
              <a:latin typeface="Montserrat"/>
              <a:ea typeface="Montserrat"/>
              <a:cs typeface="Montserrat"/>
              <a:sym typeface="Montserrat"/>
            </a:endParaRPr>
          </a:p>
        </p:txBody>
      </p:sp>
      <p:sp>
        <p:nvSpPr>
          <p:cNvPr id="866" name="Google Shape;866;p108"/>
          <p:cNvSpPr txBox="1"/>
          <p:nvPr/>
        </p:nvSpPr>
        <p:spPr>
          <a:xfrm>
            <a:off x="8316296" y="2989950"/>
            <a:ext cx="32214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a:solidFill>
                  <a:schemeClr val="dk2"/>
                </a:solidFill>
                <a:latin typeface="Londrina Solid"/>
                <a:ea typeface="Londrina Solid"/>
                <a:cs typeface="Londrina Solid"/>
                <a:sym typeface="Londrina Solid"/>
              </a:rPr>
              <a:t>CONNECTIONS</a:t>
            </a:r>
            <a:endParaRPr>
              <a:solidFill>
                <a:schemeClr val="dk2"/>
              </a:solidFill>
            </a:endParaRPr>
          </a:p>
        </p:txBody>
      </p:sp>
      <p:pic>
        <p:nvPicPr>
          <p:cNvPr id="867" name="Google Shape;867;p108"/>
          <p:cNvPicPr preferRelativeResize="0"/>
          <p:nvPr/>
        </p:nvPicPr>
        <p:blipFill rotWithShape="1">
          <a:blip r:embed="rId5">
            <a:alphaModFix/>
          </a:blip>
          <a:srcRect t="149" b="149"/>
          <a:stretch/>
        </p:blipFill>
        <p:spPr>
          <a:xfrm>
            <a:off x="1773100" y="2038850"/>
            <a:ext cx="8626744" cy="648975"/>
          </a:xfrm>
          <a:prstGeom prst="rect">
            <a:avLst/>
          </a:prstGeom>
          <a:noFill/>
          <a:ln>
            <a:noFill/>
          </a:ln>
        </p:spPr>
      </p:pic>
      <p:sp>
        <p:nvSpPr>
          <p:cNvPr id="868" name="Google Shape;868;p108"/>
          <p:cNvSpPr txBox="1"/>
          <p:nvPr/>
        </p:nvSpPr>
        <p:spPr>
          <a:xfrm>
            <a:off x="883674" y="2989938"/>
            <a:ext cx="22977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a:solidFill>
                  <a:schemeClr val="dk2"/>
                </a:solidFill>
                <a:latin typeface="Londrina Solid"/>
                <a:ea typeface="Londrina Solid"/>
                <a:cs typeface="Londrina Solid"/>
                <a:sym typeface="Londrina Solid"/>
              </a:rPr>
              <a:t>SOCIAL CAPITAL</a:t>
            </a:r>
            <a:endParaRPr>
              <a:solidFill>
                <a:schemeClr val="dk2"/>
              </a:solidFill>
            </a:endParaRPr>
          </a:p>
        </p:txBody>
      </p:sp>
      <p:sp>
        <p:nvSpPr>
          <p:cNvPr id="869" name="Google Shape;869;p108"/>
          <p:cNvSpPr txBox="1"/>
          <p:nvPr/>
        </p:nvSpPr>
        <p:spPr>
          <a:xfrm>
            <a:off x="225475" y="3504625"/>
            <a:ext cx="3696900" cy="2902500"/>
          </a:xfrm>
          <a:prstGeom prst="rect">
            <a:avLst/>
          </a:prstGeom>
          <a:noFill/>
          <a:ln>
            <a:noFill/>
          </a:ln>
        </p:spPr>
        <p:txBody>
          <a:bodyPr spcFirstLastPara="1" wrap="square" lIns="91425" tIns="45700" rIns="91425" bIns="45700" anchor="t" anchorCtr="0">
            <a:noAutofit/>
          </a:bodyPr>
          <a:lstStyle/>
          <a:p>
            <a:pPr marL="457200" lvl="0" indent="-330200" algn="l" rtl="0">
              <a:lnSpc>
                <a:spcPct val="100000"/>
              </a:lnSpc>
              <a:spcBef>
                <a:spcPts val="0"/>
              </a:spcBef>
              <a:spcAft>
                <a:spcPts val="0"/>
              </a:spcAft>
              <a:buClr>
                <a:schemeClr val="dk1"/>
              </a:buClr>
              <a:buSzPts val="1600"/>
              <a:buChar char="·"/>
            </a:pPr>
            <a:r>
              <a:rPr lang="en-US" sz="1600">
                <a:solidFill>
                  <a:schemeClr val="dk1"/>
                </a:solidFill>
                <a:latin typeface="Montserrat"/>
                <a:ea typeface="Montserrat"/>
                <a:cs typeface="Montserrat"/>
                <a:sym typeface="Montserrat"/>
              </a:rPr>
              <a:t>Monetizes relationships</a:t>
            </a:r>
            <a:endParaRPr sz="1600">
              <a:solidFill>
                <a:schemeClr val="dk1"/>
              </a:solidFill>
              <a:latin typeface="Montserrat"/>
              <a:ea typeface="Montserrat"/>
              <a:cs typeface="Montserrat"/>
              <a:sym typeface="Montserrat"/>
            </a:endParaRPr>
          </a:p>
          <a:p>
            <a:pPr marL="457200" lvl="0" indent="-330200" algn="l" rtl="0">
              <a:lnSpc>
                <a:spcPct val="100000"/>
              </a:lnSpc>
              <a:spcBef>
                <a:spcPts val="1000"/>
              </a:spcBef>
              <a:spcAft>
                <a:spcPts val="0"/>
              </a:spcAft>
              <a:buClr>
                <a:schemeClr val="dk1"/>
              </a:buClr>
              <a:buSzPts val="1600"/>
              <a:buChar char="·"/>
            </a:pPr>
            <a:r>
              <a:rPr lang="en-US" sz="1600">
                <a:solidFill>
                  <a:schemeClr val="dk1"/>
                </a:solidFill>
                <a:latin typeface="Montserrat"/>
                <a:ea typeface="Montserrat"/>
                <a:cs typeface="Montserrat"/>
                <a:sym typeface="Montserrat"/>
              </a:rPr>
              <a:t>Highlights the dimensions of intentional relationship- building that young people are least comfortable with</a:t>
            </a:r>
            <a:endParaRPr sz="1600">
              <a:solidFill>
                <a:schemeClr val="dk1"/>
              </a:solidFill>
              <a:latin typeface="Montserrat"/>
              <a:ea typeface="Montserrat"/>
              <a:cs typeface="Montserrat"/>
              <a:sym typeface="Montserrat"/>
            </a:endParaRPr>
          </a:p>
          <a:p>
            <a:pPr marL="457200" lvl="0" indent="-330200" algn="l" rtl="0">
              <a:lnSpc>
                <a:spcPct val="100000"/>
              </a:lnSpc>
              <a:spcBef>
                <a:spcPts val="1000"/>
              </a:spcBef>
              <a:spcAft>
                <a:spcPts val="1000"/>
              </a:spcAft>
              <a:buClr>
                <a:schemeClr val="dk1"/>
              </a:buClr>
              <a:buSzPts val="1600"/>
              <a:buChar char="·"/>
            </a:pPr>
            <a:r>
              <a:rPr lang="en-US" sz="1600">
                <a:solidFill>
                  <a:schemeClr val="dk1"/>
                </a:solidFill>
                <a:latin typeface="Montserrat"/>
                <a:ea typeface="Montserrat"/>
                <a:cs typeface="Montserrat"/>
                <a:sym typeface="Montserrat"/>
              </a:rPr>
              <a:t>Implies that relationship is not based on trust, mutuality, or personal affinity</a:t>
            </a:r>
            <a:endParaRPr sz="1600">
              <a:solidFill>
                <a:schemeClr val="dk1"/>
              </a:solidFill>
              <a:latin typeface="Montserrat"/>
              <a:ea typeface="Montserrat"/>
              <a:cs typeface="Montserrat"/>
              <a:sym typeface="Montserrat"/>
            </a:endParaRPr>
          </a:p>
        </p:txBody>
      </p:sp>
      <p:sp>
        <p:nvSpPr>
          <p:cNvPr id="870" name="Google Shape;870;p108"/>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871" name="Google Shape;871;p108"/>
          <p:cNvSpPr txBox="1"/>
          <p:nvPr/>
        </p:nvSpPr>
        <p:spPr>
          <a:xfrm>
            <a:off x="9711975" y="43950"/>
            <a:ext cx="2297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RELATIONSHIPS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4"/>
        <p:cNvGrpSpPr/>
        <p:nvPr/>
      </p:nvGrpSpPr>
      <p:grpSpPr>
        <a:xfrm>
          <a:off x="0" y="0"/>
          <a:ext cx="0" cy="0"/>
          <a:chOff x="0" y="0"/>
          <a:chExt cx="0" cy="0"/>
        </a:xfrm>
      </p:grpSpPr>
      <p:pic>
        <p:nvPicPr>
          <p:cNvPr id="425" name="Google Shape;425;p82"/>
          <p:cNvPicPr preferRelativeResize="0"/>
          <p:nvPr/>
        </p:nvPicPr>
        <p:blipFill rotWithShape="1">
          <a:blip r:embed="rId3">
            <a:alphaModFix/>
          </a:blip>
          <a:srcRect l="25523"/>
          <a:stretch/>
        </p:blipFill>
        <p:spPr>
          <a:xfrm>
            <a:off x="-1" y="615950"/>
            <a:ext cx="3057528" cy="2736847"/>
          </a:xfrm>
          <a:prstGeom prst="rect">
            <a:avLst/>
          </a:prstGeom>
          <a:noFill/>
          <a:ln>
            <a:noFill/>
          </a:ln>
        </p:spPr>
      </p:pic>
      <p:pic>
        <p:nvPicPr>
          <p:cNvPr id="426" name="Google Shape;426;p82"/>
          <p:cNvPicPr preferRelativeResize="0"/>
          <p:nvPr/>
        </p:nvPicPr>
        <p:blipFill rotWithShape="1">
          <a:blip r:embed="rId4">
            <a:alphaModFix/>
          </a:blip>
          <a:srcRect l="61559" t="17827" r="16522" b="6826"/>
          <a:stretch/>
        </p:blipFill>
        <p:spPr>
          <a:xfrm>
            <a:off x="1047750" y="4581525"/>
            <a:ext cx="2156102" cy="2609850"/>
          </a:xfrm>
          <a:prstGeom prst="rect">
            <a:avLst/>
          </a:prstGeom>
          <a:noFill/>
          <a:ln>
            <a:noFill/>
          </a:ln>
        </p:spPr>
      </p:pic>
      <p:sp>
        <p:nvSpPr>
          <p:cNvPr id="427" name="Google Shape;427;p82"/>
          <p:cNvSpPr txBox="1">
            <a:spLocks noGrp="1"/>
          </p:cNvSpPr>
          <p:nvPr>
            <p:ph type="body" idx="1"/>
          </p:nvPr>
        </p:nvSpPr>
        <p:spPr>
          <a:xfrm>
            <a:off x="4229100" y="2980009"/>
            <a:ext cx="6867900" cy="4079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When it comes to designing interventions that support career pathways, young people’s own ideas, experiences, perspectives, and unique intelligences are often undervalued or ignored—even more so when the voices belong to Black and Hispanic young people and young people from households with lower incomes.</a:t>
            </a:r>
            <a:endParaRPr sz="1800" i="1"/>
          </a:p>
          <a:p>
            <a:pPr marL="0" lvl="0" indent="0" algn="l" rtl="0">
              <a:spcBef>
                <a:spcPts val="0"/>
              </a:spcBef>
              <a:spcAft>
                <a:spcPts val="0"/>
              </a:spcAft>
              <a:buClr>
                <a:schemeClr val="dk1"/>
              </a:buClr>
              <a:buSzPts val="1100"/>
              <a:buFont typeface="Arial"/>
              <a:buNone/>
            </a:pPr>
            <a:endParaRPr sz="1800" i="1"/>
          </a:p>
          <a:p>
            <a:pPr marL="0" lvl="0" indent="0" algn="l" rtl="0">
              <a:lnSpc>
                <a:spcPct val="106999"/>
              </a:lnSpc>
              <a:spcBef>
                <a:spcPts val="0"/>
              </a:spcBef>
              <a:spcAft>
                <a:spcPts val="800"/>
              </a:spcAft>
              <a:buClr>
                <a:schemeClr val="dk1"/>
              </a:buClr>
              <a:buSzPts val="1100"/>
              <a:buFont typeface="Arial"/>
              <a:buNone/>
            </a:pPr>
            <a:endParaRPr sz="1800">
              <a:solidFill>
                <a:srgbClr val="000000"/>
              </a:solidFill>
            </a:endParaRPr>
          </a:p>
        </p:txBody>
      </p:sp>
      <p:sp>
        <p:nvSpPr>
          <p:cNvPr id="428" name="Google Shape;428;p82"/>
          <p:cNvSpPr txBox="1">
            <a:spLocks noGrp="1"/>
          </p:cNvSpPr>
          <p:nvPr>
            <p:ph type="sldNum" idx="12"/>
          </p:nvPr>
        </p:nvSpPr>
        <p:spPr>
          <a:xfrm>
            <a:off x="5702926" y="6356350"/>
            <a:ext cx="3645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fld id="{00000000-1234-1234-1234-123412341234}" type="slidenum">
              <a:rPr lang="en-US">
                <a:solidFill>
                  <a:srgbClr val="FFFFFF"/>
                </a:solidFill>
              </a:rPr>
              <a:t>3</a:t>
            </a:fld>
            <a:endParaRPr>
              <a:solidFill>
                <a:srgbClr val="FFFFFF"/>
              </a:solidFill>
            </a:endParaRPr>
          </a:p>
        </p:txBody>
      </p:sp>
      <p:sp>
        <p:nvSpPr>
          <p:cNvPr id="429" name="Google Shape;429;p82"/>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253D97"/>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430" name="Google Shape;430;p82"/>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META CONCEPT</a:t>
            </a:r>
            <a:endParaRPr/>
          </a:p>
        </p:txBody>
      </p:sp>
      <p:pic>
        <p:nvPicPr>
          <p:cNvPr id="431" name="Google Shape;431;p82"/>
          <p:cNvPicPr preferRelativeResize="0"/>
          <p:nvPr/>
        </p:nvPicPr>
        <p:blipFill rotWithShape="1">
          <a:blip r:embed="rId5">
            <a:alphaModFix/>
          </a:blip>
          <a:srcRect l="6454" t="9862" b="11297"/>
          <a:stretch/>
        </p:blipFill>
        <p:spPr>
          <a:xfrm>
            <a:off x="0" y="-11300"/>
            <a:ext cx="3448049" cy="6869300"/>
          </a:xfrm>
          <a:prstGeom prst="rect">
            <a:avLst/>
          </a:prstGeom>
          <a:noFill/>
          <a:ln>
            <a:noFill/>
          </a:ln>
        </p:spPr>
      </p:pic>
      <p:sp>
        <p:nvSpPr>
          <p:cNvPr id="432" name="Google Shape;432;p82"/>
          <p:cNvSpPr txBox="1"/>
          <p:nvPr/>
        </p:nvSpPr>
        <p:spPr>
          <a:xfrm>
            <a:off x="4229100" y="1394350"/>
            <a:ext cx="68679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i="1">
                <a:solidFill>
                  <a:schemeClr val="dk2"/>
                </a:solidFill>
                <a:latin typeface="Montserrat"/>
                <a:ea typeface="Montserrat"/>
                <a:cs typeface="Montserrat"/>
                <a:sym typeface="Montserrat"/>
              </a:rPr>
              <a:t>What if young people’s experiences and perspectives are a critical and missing dimension</a:t>
            </a:r>
            <a:r>
              <a:rPr lang="en-US" sz="2000" i="1">
                <a:solidFill>
                  <a:schemeClr val="dk2"/>
                </a:solidFill>
                <a:latin typeface="Montserrat Light"/>
                <a:ea typeface="Montserrat Light"/>
                <a:cs typeface="Montserrat Light"/>
                <a:sym typeface="Montserrat Light"/>
              </a:rPr>
              <a:t> </a:t>
            </a:r>
            <a:r>
              <a:rPr lang="en-US" sz="2000" i="1">
                <a:solidFill>
                  <a:schemeClr val="dk1"/>
                </a:solidFill>
                <a:latin typeface="Montserrat"/>
                <a:ea typeface="Montserrat"/>
                <a:cs typeface="Montserrat"/>
                <a:sym typeface="Montserrat"/>
              </a:rPr>
              <a:t>to efforts to improve career pathways for young people?</a:t>
            </a:r>
            <a:endParaRPr/>
          </a:p>
        </p:txBody>
      </p:sp>
      <p:sp>
        <p:nvSpPr>
          <p:cNvPr id="433" name="Google Shape;433;p82"/>
          <p:cNvSpPr txBox="1"/>
          <p:nvPr/>
        </p:nvSpPr>
        <p:spPr>
          <a:xfrm rot="-5400000">
            <a:off x="-1377000" y="4342600"/>
            <a:ext cx="2961900" cy="207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900">
                <a:latin typeface="Montserrat"/>
                <a:ea typeface="Montserrat"/>
                <a:cs typeface="Montserrat"/>
                <a:sym typeface="Montserrat"/>
              </a:rPr>
              <a:t>Illustration  by August Smith, age group 18-21</a:t>
            </a:r>
            <a:endParaRPr sz="900" i="0" u="none" strike="noStrike" cap="none">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0BFAD"/>
        </a:solidFill>
        <a:effectLst/>
      </p:bgPr>
    </p:bg>
    <p:spTree>
      <p:nvGrpSpPr>
        <p:cNvPr id="1" name="Shape 876"/>
        <p:cNvGrpSpPr/>
        <p:nvPr/>
      </p:nvGrpSpPr>
      <p:grpSpPr>
        <a:xfrm>
          <a:off x="0" y="0"/>
          <a:ext cx="0" cy="0"/>
          <a:chOff x="0" y="0"/>
          <a:chExt cx="0" cy="0"/>
        </a:xfrm>
      </p:grpSpPr>
      <p:pic>
        <p:nvPicPr>
          <p:cNvPr id="877" name="Google Shape;877;p109"/>
          <p:cNvPicPr preferRelativeResize="0"/>
          <p:nvPr/>
        </p:nvPicPr>
        <p:blipFill rotWithShape="1">
          <a:blip r:embed="rId3">
            <a:alphaModFix amt="5000"/>
          </a:blip>
          <a:srcRect l="7710" t="13879" r="4268" b="10443"/>
          <a:stretch/>
        </p:blipFill>
        <p:spPr>
          <a:xfrm rot="10800000">
            <a:off x="6" y="19049"/>
            <a:ext cx="12172944" cy="6838950"/>
          </a:xfrm>
          <a:prstGeom prst="rect">
            <a:avLst/>
          </a:prstGeom>
          <a:noFill/>
          <a:ln>
            <a:noFill/>
          </a:ln>
        </p:spPr>
      </p:pic>
      <p:sp>
        <p:nvSpPr>
          <p:cNvPr id="878" name="Google Shape;878;p109"/>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solidFill>
                  <a:srgbClr val="FFFFFF"/>
                </a:solidFill>
              </a:rPr>
              <a:t>30</a:t>
            </a:fld>
            <a:endParaRPr>
              <a:solidFill>
                <a:srgbClr val="FFFFFF"/>
              </a:solidFill>
            </a:endParaRPr>
          </a:p>
        </p:txBody>
      </p:sp>
      <p:sp>
        <p:nvSpPr>
          <p:cNvPr id="879" name="Google Shape;879;p109"/>
          <p:cNvSpPr txBox="1">
            <a:spLocks noGrp="1"/>
          </p:cNvSpPr>
          <p:nvPr>
            <p:ph type="title"/>
          </p:nvPr>
        </p:nvSpPr>
        <p:spPr>
          <a:xfrm>
            <a:off x="485250" y="303075"/>
            <a:ext cx="11687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Montserrat Alternates"/>
              <a:buNone/>
            </a:pPr>
            <a:r>
              <a:rPr lang="en-US" sz="4000">
                <a:solidFill>
                  <a:srgbClr val="FFFFFF"/>
                </a:solidFill>
              </a:rPr>
              <a:t>Framework </a:t>
            </a:r>
            <a:r>
              <a:rPr lang="en-US">
                <a:solidFill>
                  <a:srgbClr val="FFFFFF"/>
                </a:solidFill>
              </a:rPr>
              <a:t>A</a:t>
            </a:r>
            <a:r>
              <a:rPr lang="en-US" sz="4000">
                <a:solidFill>
                  <a:srgbClr val="FFFFFF"/>
                </a:solidFill>
              </a:rPr>
              <a:t>: In their own words</a:t>
            </a:r>
            <a:endParaRPr sz="4000">
              <a:solidFill>
                <a:srgbClr val="FFFFFF"/>
              </a:solidFill>
            </a:endParaRPr>
          </a:p>
        </p:txBody>
      </p:sp>
      <p:sp>
        <p:nvSpPr>
          <p:cNvPr id="880" name="Google Shape;880;p109"/>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881" name="Google Shape;881;p109"/>
          <p:cNvSpPr txBox="1"/>
          <p:nvPr/>
        </p:nvSpPr>
        <p:spPr>
          <a:xfrm>
            <a:off x="9527150" y="43950"/>
            <a:ext cx="24825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JOBS → CAREER</a:t>
            </a:r>
            <a:endParaRPr/>
          </a:p>
        </p:txBody>
      </p:sp>
      <p:sp>
        <p:nvSpPr>
          <p:cNvPr id="882" name="Google Shape;882;p109"/>
          <p:cNvSpPr txBox="1"/>
          <p:nvPr/>
        </p:nvSpPr>
        <p:spPr>
          <a:xfrm>
            <a:off x="4170889" y="4607275"/>
            <a:ext cx="38502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Montserrat ExtraBold"/>
              <a:ea typeface="Montserrat ExtraBold"/>
              <a:cs typeface="Montserrat ExtraBold"/>
              <a:sym typeface="Montserrat ExtraBold"/>
            </a:endParaRPr>
          </a:p>
        </p:txBody>
      </p:sp>
      <p:sp>
        <p:nvSpPr>
          <p:cNvPr id="883" name="Google Shape;883;p109"/>
          <p:cNvSpPr txBox="1"/>
          <p:nvPr/>
        </p:nvSpPr>
        <p:spPr>
          <a:xfrm>
            <a:off x="1235277" y="5332700"/>
            <a:ext cx="2638500" cy="727500"/>
          </a:xfrm>
          <a:prstGeom prst="rect">
            <a:avLst/>
          </a:prstGeom>
          <a:noFill/>
          <a:ln>
            <a:noFill/>
          </a:ln>
        </p:spPr>
        <p:txBody>
          <a:bodyPr spcFirstLastPara="1" wrap="square" lIns="91425" tIns="91425" rIns="91425" bIns="91425" anchor="t" anchorCtr="0">
            <a:noAutofit/>
          </a:bodyPr>
          <a:lstStyle/>
          <a:p>
            <a:pPr marL="0" lvl="0" indent="0" algn="r" rtl="0">
              <a:lnSpc>
                <a:spcPct val="85000"/>
              </a:lnSpc>
              <a:spcBef>
                <a:spcPts val="0"/>
              </a:spcBef>
              <a:spcAft>
                <a:spcPts val="0"/>
              </a:spcAft>
              <a:buClr>
                <a:schemeClr val="dk1"/>
              </a:buClr>
              <a:buFont typeface="Arial"/>
              <a:buNone/>
            </a:pPr>
            <a:endParaRPr b="1">
              <a:solidFill>
                <a:schemeClr val="dk2"/>
              </a:solidFill>
              <a:latin typeface="Londrina Solid"/>
              <a:ea typeface="Londrina Solid"/>
              <a:cs typeface="Londrina Solid"/>
              <a:sym typeface="Londrina Solid"/>
            </a:endParaRPr>
          </a:p>
        </p:txBody>
      </p:sp>
      <p:sp>
        <p:nvSpPr>
          <p:cNvPr id="884" name="Google Shape;884;p109"/>
          <p:cNvSpPr txBox="1"/>
          <p:nvPr/>
        </p:nvSpPr>
        <p:spPr>
          <a:xfrm>
            <a:off x="9600" y="3056850"/>
            <a:ext cx="12172800" cy="1325700"/>
          </a:xfrm>
          <a:prstGeom prst="rect">
            <a:avLst/>
          </a:prstGeom>
          <a:noFill/>
          <a:ln>
            <a:noFill/>
          </a:ln>
        </p:spPr>
        <p:txBody>
          <a:bodyPr spcFirstLastPara="1" wrap="square" lIns="91425" tIns="91425" rIns="91425" bIns="91425" anchor="t" anchorCtr="0">
            <a:noAutofit/>
          </a:bodyPr>
          <a:lstStyle/>
          <a:p>
            <a:pPr marL="914400" marR="914400" lvl="0" indent="0" algn="ctr" rtl="0">
              <a:spcBef>
                <a:spcPts val="0"/>
              </a:spcBef>
              <a:spcAft>
                <a:spcPts val="0"/>
              </a:spcAft>
              <a:buClr>
                <a:schemeClr val="dk1"/>
              </a:buClr>
              <a:buSzPts val="1100"/>
              <a:buFont typeface="Arial"/>
              <a:buNone/>
            </a:pPr>
            <a:r>
              <a:rPr lang="en-US" sz="1500">
                <a:solidFill>
                  <a:srgbClr val="FFFFFF"/>
                </a:solidFill>
                <a:latin typeface="Montserrat SemiBold"/>
                <a:ea typeface="Montserrat SemiBold"/>
                <a:cs typeface="Montserrat SemiBold"/>
                <a:sym typeface="Montserrat SemiBold"/>
              </a:rPr>
              <a:t>“For economic purposes like you would </a:t>
            </a:r>
            <a:r>
              <a:rPr lang="en-US" sz="1500" b="1">
                <a:solidFill>
                  <a:srgbClr val="FFFFFF"/>
                </a:solidFill>
                <a:latin typeface="Montserrat"/>
                <a:ea typeface="Montserrat"/>
                <a:cs typeface="Montserrat"/>
                <a:sym typeface="Montserrat"/>
              </a:rPr>
              <a:t>network to try to get more money or network to try to find certain prices, a lower price than it would originally be for stuff like that</a:t>
            </a:r>
            <a:r>
              <a:rPr lang="en-US" sz="1500">
                <a:solidFill>
                  <a:srgbClr val="FFFFFF"/>
                </a:solidFill>
                <a:latin typeface="Montserrat SemiBold"/>
                <a:ea typeface="Montserrat SemiBold"/>
                <a:cs typeface="Montserrat SemiBold"/>
                <a:sym typeface="Montserrat SemiBold"/>
              </a:rPr>
              <a:t>. I also put computers and for networking for becoming more social because </a:t>
            </a:r>
            <a:r>
              <a:rPr lang="en-US" sz="1500" b="1">
                <a:solidFill>
                  <a:srgbClr val="FFFFFF"/>
                </a:solidFill>
                <a:latin typeface="Montserrat"/>
                <a:ea typeface="Montserrat"/>
                <a:cs typeface="Montserrat"/>
                <a:sym typeface="Montserrat"/>
              </a:rPr>
              <a:t>for networking you are going to have to communicate with people in order to get what you want or to benefit yourself.</a:t>
            </a:r>
            <a:r>
              <a:rPr lang="en-US" sz="1500">
                <a:solidFill>
                  <a:srgbClr val="FFFFFF"/>
                </a:solidFill>
                <a:latin typeface="Montserrat SemiBold"/>
                <a:ea typeface="Montserrat SemiBold"/>
                <a:cs typeface="Montserrat SemiBold"/>
                <a:sym typeface="Montserrat SemiBold"/>
              </a:rPr>
              <a:t>”</a:t>
            </a:r>
            <a:endParaRPr sz="1500">
              <a:solidFill>
                <a:srgbClr val="FFFFFF"/>
              </a:solidFill>
              <a:latin typeface="Montserrat SemiBold"/>
              <a:ea typeface="Montserrat SemiBold"/>
              <a:cs typeface="Montserrat SemiBold"/>
              <a:sym typeface="Montserrat SemiBold"/>
            </a:endParaRPr>
          </a:p>
          <a:p>
            <a:pPr marL="914400" marR="914400" lvl="0" indent="0" algn="ctr" rtl="0">
              <a:spcBef>
                <a:spcPts val="1000"/>
              </a:spcBef>
              <a:spcAft>
                <a:spcPts val="0"/>
              </a:spcAft>
              <a:buClr>
                <a:schemeClr val="dk1"/>
              </a:buClr>
              <a:buSzPts val="1100"/>
              <a:buFont typeface="Arial"/>
              <a:buNone/>
            </a:pPr>
            <a:r>
              <a:rPr lang="en-US">
                <a:solidFill>
                  <a:schemeClr val="dk2"/>
                </a:solidFill>
                <a:latin typeface="Londrina Solid"/>
                <a:ea typeface="Londrina Solid"/>
                <a:cs typeface="Londrina Solid"/>
                <a:sym typeface="Londrina Solid"/>
              </a:rPr>
              <a:t>–DOWNEY, CA, HISPANIC FEMALE, 16-18, LOWER INCOME</a:t>
            </a:r>
            <a:endParaRPr sz="1200">
              <a:solidFill>
                <a:schemeClr val="dk2"/>
              </a:solidFill>
              <a:latin typeface="Londrina Solid"/>
              <a:ea typeface="Londrina Solid"/>
              <a:cs typeface="Londrina Solid"/>
              <a:sym typeface="Londrina Solid"/>
            </a:endParaRPr>
          </a:p>
          <a:p>
            <a:pPr marL="914400" marR="914400" lvl="0" indent="0" algn="ctr" rtl="0">
              <a:spcBef>
                <a:spcPts val="1000"/>
              </a:spcBef>
              <a:spcAft>
                <a:spcPts val="1000"/>
              </a:spcAft>
              <a:buClr>
                <a:schemeClr val="dk1"/>
              </a:buClr>
              <a:buSzPts val="1100"/>
              <a:buFont typeface="Arial"/>
              <a:buNone/>
            </a:pPr>
            <a:r>
              <a:rPr lang="en-US" sz="1600">
                <a:solidFill>
                  <a:srgbClr val="FFFFFF"/>
                </a:solidFill>
                <a:latin typeface="Montserrat SemiBold"/>
                <a:ea typeface="Montserrat SemiBold"/>
                <a:cs typeface="Montserrat SemiBold"/>
                <a:sym typeface="Montserrat SemiBold"/>
              </a:rPr>
              <a:t> </a:t>
            </a:r>
            <a:endParaRPr>
              <a:solidFill>
                <a:srgbClr val="FFFFFF"/>
              </a:solidFill>
              <a:latin typeface="Montserrat SemiBold"/>
              <a:ea typeface="Montserrat SemiBold"/>
              <a:cs typeface="Montserrat SemiBold"/>
              <a:sym typeface="Montserrat SemiBold"/>
            </a:endParaRPr>
          </a:p>
        </p:txBody>
      </p:sp>
      <p:sp>
        <p:nvSpPr>
          <p:cNvPr id="885" name="Google Shape;885;p109"/>
          <p:cNvSpPr txBox="1"/>
          <p:nvPr/>
        </p:nvSpPr>
        <p:spPr>
          <a:xfrm>
            <a:off x="54000" y="1464431"/>
            <a:ext cx="12084000" cy="1367700"/>
          </a:xfrm>
          <a:prstGeom prst="rect">
            <a:avLst/>
          </a:prstGeom>
          <a:noFill/>
          <a:ln>
            <a:noFill/>
          </a:ln>
        </p:spPr>
        <p:txBody>
          <a:bodyPr spcFirstLastPara="1" wrap="square" lIns="91425" tIns="91425" rIns="91425" bIns="91425" anchor="t" anchorCtr="0">
            <a:noAutofit/>
          </a:bodyPr>
          <a:lstStyle/>
          <a:p>
            <a:pPr marL="914400" marR="914400" lvl="0" indent="0" algn="ctr" rtl="0">
              <a:spcBef>
                <a:spcPts val="0"/>
              </a:spcBef>
              <a:spcAft>
                <a:spcPts val="0"/>
              </a:spcAft>
              <a:buClr>
                <a:schemeClr val="dk1"/>
              </a:buClr>
              <a:buSzPts val="1100"/>
              <a:buFont typeface="Arial"/>
              <a:buNone/>
            </a:pPr>
            <a:r>
              <a:rPr lang="en-US" sz="1500">
                <a:solidFill>
                  <a:srgbClr val="FFFFFF"/>
                </a:solidFill>
                <a:latin typeface="Montserrat SemiBold"/>
                <a:ea typeface="Montserrat SemiBold"/>
                <a:cs typeface="Montserrat SemiBold"/>
                <a:sym typeface="Montserrat SemiBold"/>
              </a:rPr>
              <a:t>“</a:t>
            </a:r>
            <a:r>
              <a:rPr lang="en-US" sz="1500" b="1">
                <a:solidFill>
                  <a:srgbClr val="FFFFFF"/>
                </a:solidFill>
                <a:latin typeface="Montserrat"/>
                <a:ea typeface="Montserrat"/>
                <a:cs typeface="Montserrat"/>
                <a:sym typeface="Montserrat"/>
              </a:rPr>
              <a:t>Social capital sounds fake to me</a:t>
            </a:r>
            <a:r>
              <a:rPr lang="en-US" sz="1500">
                <a:solidFill>
                  <a:srgbClr val="FFFFFF"/>
                </a:solidFill>
                <a:latin typeface="Montserrat SemiBold"/>
                <a:ea typeface="Montserrat SemiBold"/>
                <a:cs typeface="Montserrat SemiBold"/>
                <a:sym typeface="Montserrat SemiBold"/>
              </a:rPr>
              <a:t>, like you are trying to make friends or connections just because you want to use someone because you know that they can get you somewhere… The term ‘social capital’ is just kind of funny because it has a weird connotation. </a:t>
            </a:r>
            <a:r>
              <a:rPr lang="en-US" sz="1500" b="1">
                <a:solidFill>
                  <a:srgbClr val="FFFFFF"/>
                </a:solidFill>
                <a:latin typeface="Montserrat"/>
                <a:ea typeface="Montserrat"/>
                <a:cs typeface="Montserrat"/>
                <a:sym typeface="Montserrat"/>
              </a:rPr>
              <a:t>It is an economic term, capital, like building money and wealth. It is funny they describe relationships that way</a:t>
            </a:r>
            <a:r>
              <a:rPr lang="en-US" sz="1500">
                <a:solidFill>
                  <a:srgbClr val="FFFFFF"/>
                </a:solidFill>
                <a:latin typeface="Montserrat SemiBold"/>
                <a:ea typeface="Montserrat SemiBold"/>
                <a:cs typeface="Montserrat SemiBold"/>
                <a:sym typeface="Montserrat SemiBold"/>
              </a:rPr>
              <a:t>.”</a:t>
            </a:r>
            <a:endParaRPr sz="1500">
              <a:solidFill>
                <a:srgbClr val="FFFFFF"/>
              </a:solidFill>
              <a:latin typeface="Montserrat SemiBold"/>
              <a:ea typeface="Montserrat SemiBold"/>
              <a:cs typeface="Montserrat SemiBold"/>
              <a:sym typeface="Montserrat SemiBold"/>
            </a:endParaRPr>
          </a:p>
          <a:p>
            <a:pPr marL="914400" marR="914400" lvl="0" indent="0" algn="ctr" rtl="0">
              <a:lnSpc>
                <a:spcPct val="85000"/>
              </a:lnSpc>
              <a:spcBef>
                <a:spcPts val="1000"/>
              </a:spcBef>
              <a:spcAft>
                <a:spcPts val="0"/>
              </a:spcAft>
              <a:buClr>
                <a:schemeClr val="dk1"/>
              </a:buClr>
              <a:buFont typeface="Arial"/>
              <a:buNone/>
            </a:pPr>
            <a:r>
              <a:rPr lang="en-US">
                <a:solidFill>
                  <a:schemeClr val="dk2"/>
                </a:solidFill>
                <a:latin typeface="Londrina Solid"/>
                <a:ea typeface="Londrina Solid"/>
                <a:cs typeface="Londrina Solid"/>
                <a:sym typeface="Londrina Solid"/>
              </a:rPr>
              <a:t>–LOS ANGELES, CA, WHITE FEMALE, 16-18, LOWER INCOME</a:t>
            </a:r>
            <a:endParaRPr sz="1200">
              <a:solidFill>
                <a:schemeClr val="dk2"/>
              </a:solidFill>
              <a:latin typeface="Londrina Solid"/>
              <a:ea typeface="Londrina Solid"/>
              <a:cs typeface="Londrina Solid"/>
              <a:sym typeface="Londrina Solid"/>
            </a:endParaRPr>
          </a:p>
          <a:p>
            <a:pPr marL="914400" marR="914400" lvl="0" indent="0" algn="ctr" rtl="0">
              <a:spcBef>
                <a:spcPts val="1000"/>
              </a:spcBef>
              <a:spcAft>
                <a:spcPts val="1000"/>
              </a:spcAft>
              <a:buClr>
                <a:schemeClr val="dk1"/>
              </a:buClr>
              <a:buSzPts val="1100"/>
              <a:buFont typeface="Arial"/>
              <a:buNone/>
            </a:pPr>
            <a:endParaRPr sz="1600">
              <a:solidFill>
                <a:srgbClr val="FFFFFF"/>
              </a:solidFill>
              <a:latin typeface="Montserrat SemiBold"/>
              <a:ea typeface="Montserrat SemiBold"/>
              <a:cs typeface="Montserrat SemiBold"/>
              <a:sym typeface="Montserrat SemiBold"/>
            </a:endParaRPr>
          </a:p>
        </p:txBody>
      </p:sp>
      <p:sp>
        <p:nvSpPr>
          <p:cNvPr id="886" name="Google Shape;886;p109"/>
          <p:cNvSpPr txBox="1"/>
          <p:nvPr/>
        </p:nvSpPr>
        <p:spPr>
          <a:xfrm>
            <a:off x="0" y="4882838"/>
            <a:ext cx="12192000" cy="1474800"/>
          </a:xfrm>
          <a:prstGeom prst="rect">
            <a:avLst/>
          </a:prstGeom>
          <a:noFill/>
          <a:ln>
            <a:noFill/>
          </a:ln>
        </p:spPr>
        <p:txBody>
          <a:bodyPr spcFirstLastPara="1" wrap="square" lIns="91425" tIns="91425" rIns="91425" bIns="91425" anchor="t" anchorCtr="0">
            <a:noAutofit/>
          </a:bodyPr>
          <a:lstStyle/>
          <a:p>
            <a:pPr marL="914400" marR="914400" lvl="0" indent="0" algn="ctr" rtl="0">
              <a:lnSpc>
                <a:spcPct val="100000"/>
              </a:lnSpc>
              <a:spcBef>
                <a:spcPts val="0"/>
              </a:spcBef>
              <a:spcAft>
                <a:spcPts val="0"/>
              </a:spcAft>
              <a:buClr>
                <a:schemeClr val="dk1"/>
              </a:buClr>
              <a:buSzPts val="1100"/>
              <a:buFont typeface="Arial"/>
              <a:buNone/>
            </a:pPr>
            <a:r>
              <a:rPr lang="en-US" sz="1500">
                <a:solidFill>
                  <a:srgbClr val="FFFFFF"/>
                </a:solidFill>
                <a:latin typeface="Montserrat SemiBold"/>
                <a:ea typeface="Montserrat SemiBold"/>
                <a:cs typeface="Montserrat SemiBold"/>
                <a:sym typeface="Montserrat SemiBold"/>
              </a:rPr>
              <a:t>“I put a better sense of trust. I just feel like you can go from networking to connections because you might start out like oh, </a:t>
            </a:r>
            <a:r>
              <a:rPr lang="en-US" sz="1500" b="1">
                <a:solidFill>
                  <a:srgbClr val="FFFFFF"/>
                </a:solidFill>
                <a:latin typeface="Montserrat"/>
                <a:ea typeface="Montserrat"/>
                <a:cs typeface="Montserrat"/>
                <a:sym typeface="Montserrat"/>
              </a:rPr>
              <a:t>you’re a stranger but once you start talking more, you feel like you develop a better or deeper connection to someone. And then, you can reach out to them like maybe even less formally because you got to know them better.</a:t>
            </a:r>
            <a:r>
              <a:rPr lang="en-US" sz="1500">
                <a:solidFill>
                  <a:srgbClr val="FFFFFF"/>
                </a:solidFill>
                <a:latin typeface="Montserrat SemiBold"/>
                <a:ea typeface="Montserrat SemiBold"/>
                <a:cs typeface="Montserrat SemiBold"/>
                <a:sym typeface="Montserrat SemiBold"/>
              </a:rPr>
              <a:t>”</a:t>
            </a:r>
            <a:endParaRPr sz="1500">
              <a:solidFill>
                <a:srgbClr val="FFFFFF"/>
              </a:solidFill>
              <a:latin typeface="Montserrat SemiBold"/>
              <a:ea typeface="Montserrat SemiBold"/>
              <a:cs typeface="Montserrat SemiBold"/>
              <a:sym typeface="Montserrat SemiBold"/>
            </a:endParaRPr>
          </a:p>
          <a:p>
            <a:pPr marL="914400" marR="914400" lvl="0" indent="0" algn="ctr" rtl="0">
              <a:lnSpc>
                <a:spcPct val="100000"/>
              </a:lnSpc>
              <a:spcBef>
                <a:spcPts val="1000"/>
              </a:spcBef>
              <a:spcAft>
                <a:spcPts val="1000"/>
              </a:spcAft>
              <a:buClr>
                <a:schemeClr val="dk1"/>
              </a:buClr>
              <a:buFont typeface="Arial"/>
              <a:buNone/>
            </a:pPr>
            <a:r>
              <a:rPr lang="en-US">
                <a:solidFill>
                  <a:schemeClr val="dk2"/>
                </a:solidFill>
                <a:latin typeface="Londrina Solid"/>
                <a:ea typeface="Londrina Solid"/>
                <a:cs typeface="Londrina Solid"/>
                <a:sym typeface="Londrina Solid"/>
              </a:rPr>
              <a:t>–SAN FRANCISCO, CA, FEMALE, 17-18, BUILD STUDENT</a:t>
            </a:r>
            <a:endParaRPr>
              <a:solidFill>
                <a:srgbClr val="FFFFFF"/>
              </a:solidFill>
              <a:latin typeface="Londrina Solid"/>
              <a:ea typeface="Londrina Solid"/>
              <a:cs typeface="Londrina Solid"/>
              <a:sym typeface="Londrina Solid"/>
            </a:endParaRPr>
          </a:p>
        </p:txBody>
      </p:sp>
      <p:pic>
        <p:nvPicPr>
          <p:cNvPr id="887" name="Google Shape;887;p109"/>
          <p:cNvPicPr preferRelativeResize="0"/>
          <p:nvPr/>
        </p:nvPicPr>
        <p:blipFill rotWithShape="1">
          <a:blip r:embed="rId4">
            <a:alphaModFix/>
          </a:blip>
          <a:srcRect/>
          <a:stretch/>
        </p:blipFill>
        <p:spPr>
          <a:xfrm>
            <a:off x="209682" y="6306275"/>
            <a:ext cx="1690372" cy="373199"/>
          </a:xfrm>
          <a:prstGeom prst="rect">
            <a:avLst/>
          </a:prstGeom>
          <a:noFill/>
          <a:ln>
            <a:noFill/>
          </a:ln>
        </p:spPr>
      </p:pic>
      <p:pic>
        <p:nvPicPr>
          <p:cNvPr id="888" name="Google Shape;888;p109"/>
          <p:cNvPicPr preferRelativeResize="0"/>
          <p:nvPr/>
        </p:nvPicPr>
        <p:blipFill>
          <a:blip r:embed="rId5">
            <a:alphaModFix/>
          </a:blip>
          <a:stretch>
            <a:fillRect/>
          </a:stretch>
        </p:blipFill>
        <p:spPr>
          <a:xfrm rot="10800000">
            <a:off x="5695550" y="2766176"/>
            <a:ext cx="800900" cy="290670"/>
          </a:xfrm>
          <a:prstGeom prst="rect">
            <a:avLst/>
          </a:prstGeom>
          <a:noFill/>
          <a:ln>
            <a:noFill/>
          </a:ln>
        </p:spPr>
      </p:pic>
      <p:pic>
        <p:nvPicPr>
          <p:cNvPr id="889" name="Google Shape;889;p109"/>
          <p:cNvPicPr preferRelativeResize="0"/>
          <p:nvPr/>
        </p:nvPicPr>
        <p:blipFill>
          <a:blip r:embed="rId5">
            <a:alphaModFix/>
          </a:blip>
          <a:stretch>
            <a:fillRect/>
          </a:stretch>
        </p:blipFill>
        <p:spPr>
          <a:xfrm rot="10800000">
            <a:off x="5695550" y="4576606"/>
            <a:ext cx="800900" cy="290670"/>
          </a:xfrm>
          <a:prstGeom prst="rect">
            <a:avLst/>
          </a:prstGeom>
          <a:noFill/>
          <a:ln>
            <a:noFill/>
          </a:ln>
        </p:spPr>
      </p:pic>
      <p:sp>
        <p:nvSpPr>
          <p:cNvPr id="890" name="Google Shape;890;p109"/>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891" name="Google Shape;891;p109"/>
          <p:cNvSpPr txBox="1"/>
          <p:nvPr/>
        </p:nvSpPr>
        <p:spPr>
          <a:xfrm>
            <a:off x="9527175" y="43950"/>
            <a:ext cx="24825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JOBS → CAREER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95"/>
        <p:cNvGrpSpPr/>
        <p:nvPr/>
      </p:nvGrpSpPr>
      <p:grpSpPr>
        <a:xfrm>
          <a:off x="0" y="0"/>
          <a:ext cx="0" cy="0"/>
          <a:chOff x="0" y="0"/>
          <a:chExt cx="0" cy="0"/>
        </a:xfrm>
      </p:grpSpPr>
      <p:sp>
        <p:nvSpPr>
          <p:cNvPr id="896" name="Google Shape;896;p110"/>
          <p:cNvSpPr txBox="1">
            <a:spLocks noGrp="1"/>
          </p:cNvSpPr>
          <p:nvPr>
            <p:ph type="title"/>
          </p:nvPr>
        </p:nvSpPr>
        <p:spPr>
          <a:xfrm>
            <a:off x="4229100" y="1188125"/>
            <a:ext cx="7672800" cy="132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a:t>Language Matters: Job, Work and Career</a:t>
            </a:r>
            <a:endParaRPr sz="4000"/>
          </a:p>
        </p:txBody>
      </p:sp>
      <p:sp>
        <p:nvSpPr>
          <p:cNvPr id="897" name="Google Shape;897;p110"/>
          <p:cNvSpPr txBox="1">
            <a:spLocks noGrp="1"/>
          </p:cNvSpPr>
          <p:nvPr>
            <p:ph type="sldNum" idx="12"/>
          </p:nvPr>
        </p:nvSpPr>
        <p:spPr>
          <a:xfrm>
            <a:off x="5702926" y="6356350"/>
            <a:ext cx="3645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fld id="{00000000-1234-1234-1234-123412341234}" type="slidenum">
              <a:rPr lang="en-US">
                <a:solidFill>
                  <a:srgbClr val="FFFFFF"/>
                </a:solidFill>
              </a:rPr>
              <a:t>31</a:t>
            </a:fld>
            <a:endParaRPr>
              <a:solidFill>
                <a:srgbClr val="FFFFFF"/>
              </a:solidFill>
            </a:endParaRPr>
          </a:p>
        </p:txBody>
      </p:sp>
      <p:sp>
        <p:nvSpPr>
          <p:cNvPr id="898" name="Google Shape;898;p110"/>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1"/>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899" name="Google Shape;899;p110"/>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FRAMEWORK B</a:t>
            </a:r>
            <a:endParaRPr/>
          </a:p>
        </p:txBody>
      </p:sp>
      <p:pic>
        <p:nvPicPr>
          <p:cNvPr id="900" name="Google Shape;900;p110"/>
          <p:cNvPicPr preferRelativeResize="0"/>
          <p:nvPr/>
        </p:nvPicPr>
        <p:blipFill rotWithShape="1">
          <a:blip r:embed="rId3">
            <a:alphaModFix/>
          </a:blip>
          <a:srcRect l="14624" t="14829" b="12119"/>
          <a:stretch/>
        </p:blipFill>
        <p:spPr>
          <a:xfrm>
            <a:off x="0" y="-11300"/>
            <a:ext cx="3390900" cy="6858005"/>
          </a:xfrm>
          <a:prstGeom prst="rect">
            <a:avLst/>
          </a:prstGeom>
          <a:noFill/>
          <a:ln>
            <a:noFill/>
          </a:ln>
        </p:spPr>
      </p:pic>
      <p:sp>
        <p:nvSpPr>
          <p:cNvPr id="901" name="Google Shape;901;p110"/>
          <p:cNvSpPr txBox="1">
            <a:spLocks noGrp="1"/>
          </p:cNvSpPr>
          <p:nvPr>
            <p:ph type="body" idx="1"/>
          </p:nvPr>
        </p:nvSpPr>
        <p:spPr>
          <a:xfrm>
            <a:off x="4229100" y="3040262"/>
            <a:ext cx="7119900" cy="3366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Young people understand the words </a:t>
            </a:r>
            <a:r>
              <a:rPr lang="en-US" b="1" i="1"/>
              <a:t>job,</a:t>
            </a:r>
            <a:r>
              <a:rPr lang="en-US" b="1"/>
              <a:t> </a:t>
            </a:r>
            <a:r>
              <a:rPr lang="en-US" b="1" i="1"/>
              <a:t>work </a:t>
            </a:r>
            <a:r>
              <a:rPr lang="en-US" b="1"/>
              <a:t>and </a:t>
            </a:r>
            <a:r>
              <a:rPr lang="en-US" b="1" i="1"/>
              <a:t>career </a:t>
            </a:r>
            <a:r>
              <a:rPr lang="en-US" b="1"/>
              <a:t>differently</a:t>
            </a:r>
            <a:r>
              <a:rPr lang="en-US"/>
              <a:t>. Young people perceive the word job to be more negative and career to be more positive. When job is modified by the word “good” as in a “good job”, young people are likely to use the term interchangeably with career. Work can be positive, negative or neutral and can be associated with both job and career. Work can be positive, negative or neutral and can be associated with both job and career.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sz="2400"/>
          </a:p>
          <a:p>
            <a:pPr marL="0" lvl="0" indent="0" algn="l" rtl="0">
              <a:lnSpc>
                <a:spcPct val="115000"/>
              </a:lnSpc>
              <a:spcBef>
                <a:spcPts val="0"/>
              </a:spcBef>
              <a:spcAft>
                <a:spcPts val="0"/>
              </a:spcAft>
              <a:buClr>
                <a:schemeClr val="dk1"/>
              </a:buClr>
              <a:buSzPts val="1100"/>
              <a:buFont typeface="Arial"/>
              <a:buNone/>
            </a:pPr>
            <a:endParaRPr sz="1800"/>
          </a:p>
        </p:txBody>
      </p:sp>
      <p:sp>
        <p:nvSpPr>
          <p:cNvPr id="902" name="Google Shape;902;p110"/>
          <p:cNvSpPr txBox="1"/>
          <p:nvPr/>
        </p:nvSpPr>
        <p:spPr>
          <a:xfrm>
            <a:off x="4229100" y="2717450"/>
            <a:ext cx="20535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accent1"/>
                </a:solidFill>
                <a:latin typeface="Montserrat ExtraBold"/>
                <a:ea typeface="Montserrat ExtraBold"/>
                <a:cs typeface="Montserrat ExtraBold"/>
                <a:sym typeface="Montserrat ExtraBold"/>
              </a:rPr>
              <a:t>FRAMEWORK B</a:t>
            </a:r>
            <a:endParaRPr sz="1300">
              <a:solidFill>
                <a:schemeClr val="accent1"/>
              </a:solidFill>
              <a:latin typeface="Montserrat ExtraBold"/>
              <a:ea typeface="Montserrat ExtraBold"/>
              <a:cs typeface="Montserrat ExtraBold"/>
              <a:sym typeface="Montserrat ExtraBold"/>
            </a:endParaRPr>
          </a:p>
        </p:txBody>
      </p:sp>
      <p:sp>
        <p:nvSpPr>
          <p:cNvPr id="903" name="Google Shape;903;p110"/>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904" name="Google Shape;904;p110"/>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a:p>
        </p:txBody>
      </p:sp>
      <p:sp>
        <p:nvSpPr>
          <p:cNvPr id="905" name="Google Shape;905;p110"/>
          <p:cNvSpPr txBox="1"/>
          <p:nvPr/>
        </p:nvSpPr>
        <p:spPr>
          <a:xfrm>
            <a:off x="9527175" y="43950"/>
            <a:ext cx="24825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JOBS → CAREER</a:t>
            </a:r>
            <a:endParaRPr/>
          </a:p>
        </p:txBody>
      </p:sp>
      <p:sp>
        <p:nvSpPr>
          <p:cNvPr id="906" name="Google Shape;906;p110"/>
          <p:cNvSpPr txBox="1"/>
          <p:nvPr/>
        </p:nvSpPr>
        <p:spPr>
          <a:xfrm rot="-5400000">
            <a:off x="-1077312" y="4642300"/>
            <a:ext cx="2362500" cy="207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900">
                <a:latin typeface="Montserrat"/>
                <a:ea typeface="Montserrat"/>
                <a:cs typeface="Montserrat"/>
                <a:sym typeface="Montserrat"/>
              </a:rPr>
              <a:t>Illustration  by Lonnie Allen, Age 17</a:t>
            </a:r>
            <a:endParaRPr sz="900" i="0" u="none" strike="noStrike" cap="none">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0BFAD"/>
        </a:solidFill>
        <a:effectLst/>
      </p:bgPr>
    </p:bg>
    <p:spTree>
      <p:nvGrpSpPr>
        <p:cNvPr id="1" name="Shape 911"/>
        <p:cNvGrpSpPr/>
        <p:nvPr/>
      </p:nvGrpSpPr>
      <p:grpSpPr>
        <a:xfrm>
          <a:off x="0" y="0"/>
          <a:ext cx="0" cy="0"/>
          <a:chOff x="0" y="0"/>
          <a:chExt cx="0" cy="0"/>
        </a:xfrm>
      </p:grpSpPr>
      <p:pic>
        <p:nvPicPr>
          <p:cNvPr id="912" name="Google Shape;912;p111"/>
          <p:cNvPicPr preferRelativeResize="0"/>
          <p:nvPr/>
        </p:nvPicPr>
        <p:blipFill rotWithShape="1">
          <a:blip r:embed="rId3">
            <a:alphaModFix amt="5000"/>
          </a:blip>
          <a:srcRect l="7710" t="13879" r="4268" b="10443"/>
          <a:stretch/>
        </p:blipFill>
        <p:spPr>
          <a:xfrm rot="10800000">
            <a:off x="6" y="19049"/>
            <a:ext cx="12172944" cy="6838950"/>
          </a:xfrm>
          <a:prstGeom prst="rect">
            <a:avLst/>
          </a:prstGeom>
          <a:noFill/>
          <a:ln>
            <a:noFill/>
          </a:ln>
        </p:spPr>
      </p:pic>
      <p:sp>
        <p:nvSpPr>
          <p:cNvPr id="913" name="Google Shape;913;p111"/>
          <p:cNvSpPr/>
          <p:nvPr/>
        </p:nvSpPr>
        <p:spPr>
          <a:xfrm>
            <a:off x="0" y="1466850"/>
            <a:ext cx="12230588" cy="5390902"/>
          </a:xfrm>
          <a:custGeom>
            <a:avLst/>
            <a:gdLst/>
            <a:ahLst/>
            <a:cxnLst/>
            <a:rect l="l" t="t" r="r" b="b"/>
            <a:pathLst>
              <a:path w="488442" h="214884" extrusionOk="0">
                <a:moveTo>
                  <a:pt x="0" y="0"/>
                </a:moveTo>
                <a:lnTo>
                  <a:pt x="0" y="214884"/>
                </a:lnTo>
                <a:lnTo>
                  <a:pt x="488442" y="214884"/>
                </a:lnTo>
                <a:lnTo>
                  <a:pt x="488442" y="19812"/>
                </a:lnTo>
                <a:close/>
              </a:path>
            </a:pathLst>
          </a:custGeom>
          <a:solidFill>
            <a:srgbClr val="FFFFFF"/>
          </a:solidFill>
          <a:ln>
            <a:noFill/>
          </a:ln>
        </p:spPr>
      </p:sp>
      <p:sp>
        <p:nvSpPr>
          <p:cNvPr id="914" name="Google Shape;914;p111"/>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32</a:t>
            </a:fld>
            <a:endParaRPr/>
          </a:p>
        </p:txBody>
      </p:sp>
      <p:sp>
        <p:nvSpPr>
          <p:cNvPr id="915" name="Google Shape;915;p111"/>
          <p:cNvSpPr txBox="1">
            <a:spLocks noGrp="1"/>
          </p:cNvSpPr>
          <p:nvPr>
            <p:ph type="title"/>
          </p:nvPr>
        </p:nvSpPr>
        <p:spPr>
          <a:xfrm>
            <a:off x="485250" y="303075"/>
            <a:ext cx="11687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Montserrat Alternates"/>
              <a:buNone/>
            </a:pPr>
            <a:r>
              <a:rPr lang="en-US">
                <a:solidFill>
                  <a:srgbClr val="FFFFFF"/>
                </a:solidFill>
              </a:rPr>
              <a:t>Framework B: In their own words</a:t>
            </a:r>
            <a:endParaRPr>
              <a:solidFill>
                <a:srgbClr val="FFFFFF"/>
              </a:solidFill>
            </a:endParaRPr>
          </a:p>
        </p:txBody>
      </p:sp>
      <p:sp>
        <p:nvSpPr>
          <p:cNvPr id="916" name="Google Shape;916;p111"/>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917" name="Google Shape;917;p111"/>
          <p:cNvSpPr txBox="1"/>
          <p:nvPr/>
        </p:nvSpPr>
        <p:spPr>
          <a:xfrm>
            <a:off x="9527150" y="43950"/>
            <a:ext cx="24825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JOBS → CAREER</a:t>
            </a:r>
            <a:endParaRPr/>
          </a:p>
        </p:txBody>
      </p:sp>
      <p:pic>
        <p:nvPicPr>
          <p:cNvPr id="918" name="Google Shape;918;p111" descr="A screenshot of a cell phone&#10;&#10;Description automatically generated"/>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919" name="Google Shape;919;p111"/>
          <p:cNvSpPr txBox="1"/>
          <p:nvPr/>
        </p:nvSpPr>
        <p:spPr>
          <a:xfrm>
            <a:off x="225475" y="6331900"/>
            <a:ext cx="1747500" cy="523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Light"/>
              <a:ea typeface="Montserrat Light"/>
              <a:cs typeface="Montserrat Light"/>
              <a:sym typeface="Montserrat Light"/>
            </a:endParaRPr>
          </a:p>
        </p:txBody>
      </p:sp>
      <p:sp>
        <p:nvSpPr>
          <p:cNvPr id="920" name="Google Shape;920;p111"/>
          <p:cNvSpPr txBox="1"/>
          <p:nvPr/>
        </p:nvSpPr>
        <p:spPr>
          <a:xfrm>
            <a:off x="4170889" y="4607275"/>
            <a:ext cx="38502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Montserrat ExtraBold"/>
              <a:ea typeface="Montserrat ExtraBold"/>
              <a:cs typeface="Montserrat ExtraBold"/>
              <a:sym typeface="Montserrat ExtraBold"/>
            </a:endParaRPr>
          </a:p>
        </p:txBody>
      </p:sp>
      <p:sp>
        <p:nvSpPr>
          <p:cNvPr id="921" name="Google Shape;921;p111"/>
          <p:cNvSpPr txBox="1">
            <a:spLocks noGrp="1"/>
          </p:cNvSpPr>
          <p:nvPr>
            <p:ph type="sldNum" idx="12"/>
          </p:nvPr>
        </p:nvSpPr>
        <p:spPr>
          <a:xfrm>
            <a:off x="11827501" y="6356350"/>
            <a:ext cx="3645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fld id="{00000000-1234-1234-1234-123412341234}" type="slidenum">
              <a:rPr lang="en-US">
                <a:solidFill>
                  <a:srgbClr val="FFFFFF"/>
                </a:solidFill>
              </a:rPr>
              <a:t>32</a:t>
            </a:fld>
            <a:endParaRPr>
              <a:solidFill>
                <a:srgbClr val="FFFFFF"/>
              </a:solidFill>
            </a:endParaRPr>
          </a:p>
        </p:txBody>
      </p:sp>
      <p:pic>
        <p:nvPicPr>
          <p:cNvPr id="922" name="Google Shape;922;p111"/>
          <p:cNvPicPr preferRelativeResize="0"/>
          <p:nvPr/>
        </p:nvPicPr>
        <p:blipFill rotWithShape="1">
          <a:blip r:embed="rId5">
            <a:alphaModFix/>
          </a:blip>
          <a:srcRect l="-4893" t="-15157" r="-3378" b="-15170"/>
          <a:stretch/>
        </p:blipFill>
        <p:spPr>
          <a:xfrm>
            <a:off x="761932" y="2457975"/>
            <a:ext cx="10346242" cy="944600"/>
          </a:xfrm>
          <a:prstGeom prst="rect">
            <a:avLst/>
          </a:prstGeom>
          <a:noFill/>
          <a:ln>
            <a:noFill/>
          </a:ln>
        </p:spPr>
      </p:pic>
      <p:sp>
        <p:nvSpPr>
          <p:cNvPr id="923" name="Google Shape;923;p111"/>
          <p:cNvSpPr txBox="1"/>
          <p:nvPr/>
        </p:nvSpPr>
        <p:spPr>
          <a:xfrm>
            <a:off x="935350" y="3259488"/>
            <a:ext cx="1358100" cy="52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rgbClr val="F04D26"/>
                </a:solidFill>
                <a:latin typeface="Londrina Solid"/>
                <a:ea typeface="Londrina Solid"/>
                <a:cs typeface="Londrina Solid"/>
                <a:sym typeface="Londrina Solid"/>
              </a:rPr>
              <a:t>JOB</a:t>
            </a:r>
            <a:endParaRPr sz="3000">
              <a:solidFill>
                <a:srgbClr val="F04D26"/>
              </a:solidFill>
              <a:latin typeface="Londrina Solid"/>
              <a:ea typeface="Londrina Solid"/>
              <a:cs typeface="Londrina Solid"/>
              <a:sym typeface="Londrina Solid"/>
            </a:endParaRPr>
          </a:p>
        </p:txBody>
      </p:sp>
      <p:sp>
        <p:nvSpPr>
          <p:cNvPr id="924" name="Google Shape;924;p111"/>
          <p:cNvSpPr txBox="1"/>
          <p:nvPr/>
        </p:nvSpPr>
        <p:spPr>
          <a:xfrm>
            <a:off x="5348250" y="3337300"/>
            <a:ext cx="1358100" cy="52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rgbClr val="F4B628"/>
                </a:solidFill>
                <a:latin typeface="Londrina Solid"/>
                <a:ea typeface="Londrina Solid"/>
                <a:cs typeface="Londrina Solid"/>
                <a:sym typeface="Londrina Solid"/>
              </a:rPr>
              <a:t>WORK</a:t>
            </a:r>
            <a:endParaRPr sz="3000">
              <a:solidFill>
                <a:srgbClr val="F4B628"/>
              </a:solidFill>
              <a:latin typeface="Londrina Solid"/>
              <a:ea typeface="Londrina Solid"/>
              <a:cs typeface="Londrina Solid"/>
              <a:sym typeface="Londrina Solid"/>
            </a:endParaRPr>
          </a:p>
        </p:txBody>
      </p:sp>
      <p:sp>
        <p:nvSpPr>
          <p:cNvPr id="925" name="Google Shape;925;p111"/>
          <p:cNvSpPr txBox="1"/>
          <p:nvPr/>
        </p:nvSpPr>
        <p:spPr>
          <a:xfrm>
            <a:off x="9402675" y="3335688"/>
            <a:ext cx="2027400" cy="5232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US" sz="3000">
                <a:solidFill>
                  <a:srgbClr val="40BFAD"/>
                </a:solidFill>
                <a:latin typeface="Londrina Solid"/>
                <a:ea typeface="Londrina Solid"/>
                <a:cs typeface="Londrina Solid"/>
                <a:sym typeface="Londrina Solid"/>
              </a:rPr>
              <a:t>CAREER/</a:t>
            </a:r>
            <a:br>
              <a:rPr lang="en-US" sz="3000">
                <a:solidFill>
                  <a:srgbClr val="40BFAD"/>
                </a:solidFill>
                <a:latin typeface="Londrina Solid"/>
                <a:ea typeface="Londrina Solid"/>
                <a:cs typeface="Londrina Solid"/>
                <a:sym typeface="Londrina Solid"/>
              </a:rPr>
            </a:br>
            <a:r>
              <a:rPr lang="en-US" sz="3000">
                <a:solidFill>
                  <a:srgbClr val="40BFAD"/>
                </a:solidFill>
                <a:latin typeface="Londrina Solid"/>
                <a:ea typeface="Londrina Solid"/>
                <a:cs typeface="Londrina Solid"/>
                <a:sym typeface="Londrina Solid"/>
              </a:rPr>
              <a:t>GOOD JOB</a:t>
            </a:r>
            <a:endParaRPr sz="3000">
              <a:solidFill>
                <a:srgbClr val="40BFAD"/>
              </a:solidFill>
              <a:latin typeface="Londrina Solid"/>
              <a:ea typeface="Londrina Solid"/>
              <a:cs typeface="Londrina Solid"/>
              <a:sym typeface="Londrina Solid"/>
            </a:endParaRPr>
          </a:p>
        </p:txBody>
      </p:sp>
      <p:sp>
        <p:nvSpPr>
          <p:cNvPr id="926" name="Google Shape;926;p111"/>
          <p:cNvSpPr txBox="1"/>
          <p:nvPr/>
        </p:nvSpPr>
        <p:spPr>
          <a:xfrm>
            <a:off x="225475" y="4337525"/>
            <a:ext cx="3559800" cy="19194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Font typeface="Montserrat"/>
              <a:buChar char="●"/>
            </a:pPr>
            <a:r>
              <a:rPr lang="en-US" sz="1600">
                <a:latin typeface="Montserrat"/>
                <a:ea typeface="Montserrat"/>
                <a:cs typeface="Montserrat"/>
                <a:sym typeface="Montserrat"/>
              </a:rPr>
              <a:t>Negative (without modifier </a:t>
            </a:r>
            <a:r>
              <a:rPr lang="en-US" sz="1600" i="1">
                <a:latin typeface="Montserrat"/>
                <a:ea typeface="Montserrat"/>
                <a:cs typeface="Montserrat"/>
                <a:sym typeface="Montserrat"/>
              </a:rPr>
              <a:t>good</a:t>
            </a:r>
            <a:r>
              <a:rPr lang="en-US" sz="1600">
                <a:latin typeface="Montserrat"/>
                <a:ea typeface="Montserrat"/>
                <a:cs typeface="Montserrat"/>
                <a:sym typeface="Montserrat"/>
              </a:rPr>
              <a:t>)</a:t>
            </a:r>
            <a:endParaRPr sz="1600">
              <a:latin typeface="Montserrat"/>
              <a:ea typeface="Montserrat"/>
              <a:cs typeface="Montserrat"/>
              <a:sym typeface="Montserrat"/>
            </a:endParaRPr>
          </a:p>
          <a:p>
            <a:pPr marL="457200" lvl="0" indent="-330200" algn="l" rtl="0">
              <a:lnSpc>
                <a:spcPct val="100000"/>
              </a:lnSpc>
              <a:spcBef>
                <a:spcPts val="1000"/>
              </a:spcBef>
              <a:spcAft>
                <a:spcPts val="1000"/>
              </a:spcAft>
              <a:buSzPts val="1600"/>
              <a:buFont typeface="Montserrat"/>
              <a:buChar char="●"/>
            </a:pPr>
            <a:r>
              <a:rPr lang="en-US" sz="1600">
                <a:latin typeface="Montserrat"/>
                <a:ea typeface="Montserrat"/>
                <a:cs typeface="Montserrat"/>
                <a:sym typeface="Montserrat"/>
              </a:rPr>
              <a:t>Something you have to do</a:t>
            </a:r>
            <a:endParaRPr sz="1600">
              <a:latin typeface="Montserrat Light"/>
              <a:ea typeface="Montserrat Light"/>
              <a:cs typeface="Montserrat Light"/>
              <a:sym typeface="Montserrat Light"/>
            </a:endParaRPr>
          </a:p>
        </p:txBody>
      </p:sp>
      <p:sp>
        <p:nvSpPr>
          <p:cNvPr id="927" name="Google Shape;927;p111"/>
          <p:cNvSpPr txBox="1"/>
          <p:nvPr/>
        </p:nvSpPr>
        <p:spPr>
          <a:xfrm>
            <a:off x="9153900" y="4288600"/>
            <a:ext cx="2686800" cy="19194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Font typeface="Montserrat"/>
              <a:buChar char="●"/>
            </a:pPr>
            <a:r>
              <a:rPr lang="en-US" sz="1600">
                <a:latin typeface="Montserrat"/>
                <a:ea typeface="Montserrat"/>
                <a:cs typeface="Montserrat"/>
                <a:sym typeface="Montserrat"/>
              </a:rPr>
              <a:t>Positive</a:t>
            </a:r>
            <a:endParaRPr sz="1600">
              <a:latin typeface="Montserrat"/>
              <a:ea typeface="Montserrat"/>
              <a:cs typeface="Montserrat"/>
              <a:sym typeface="Montserrat"/>
            </a:endParaRPr>
          </a:p>
          <a:p>
            <a:pPr marL="457200" lvl="0" indent="-330200" algn="l" rtl="0">
              <a:lnSpc>
                <a:spcPct val="100000"/>
              </a:lnSpc>
              <a:spcBef>
                <a:spcPts val="1000"/>
              </a:spcBef>
              <a:spcAft>
                <a:spcPts val="1000"/>
              </a:spcAft>
              <a:buSzPts val="1600"/>
              <a:buFont typeface="Montserrat"/>
              <a:buChar char="●"/>
            </a:pPr>
            <a:r>
              <a:rPr lang="en-US" sz="1600">
                <a:latin typeface="Montserrat"/>
                <a:ea typeface="Montserrat"/>
                <a:cs typeface="Montserrat"/>
                <a:sym typeface="Montserrat"/>
              </a:rPr>
              <a:t>A goal to achieve</a:t>
            </a:r>
            <a:endParaRPr sz="1600">
              <a:latin typeface="Montserrat Light"/>
              <a:ea typeface="Montserrat Light"/>
              <a:cs typeface="Montserrat Light"/>
              <a:sym typeface="Montserrat Light"/>
            </a:endParaRPr>
          </a:p>
        </p:txBody>
      </p:sp>
      <p:sp>
        <p:nvSpPr>
          <p:cNvPr id="928" name="Google Shape;928;p111"/>
          <p:cNvSpPr txBox="1"/>
          <p:nvPr/>
        </p:nvSpPr>
        <p:spPr>
          <a:xfrm>
            <a:off x="4411450" y="4288600"/>
            <a:ext cx="3654600" cy="19194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Font typeface="Montserrat"/>
              <a:buChar char="●"/>
            </a:pPr>
            <a:r>
              <a:rPr lang="en-US" sz="1600">
                <a:latin typeface="Montserrat"/>
                <a:ea typeface="Montserrat"/>
                <a:cs typeface="Montserrat"/>
                <a:sym typeface="Montserrat"/>
              </a:rPr>
              <a:t>Broad (homework, housework, working)</a:t>
            </a:r>
            <a:endParaRPr sz="1600">
              <a:latin typeface="Montserrat"/>
              <a:ea typeface="Montserrat"/>
              <a:cs typeface="Montserrat"/>
              <a:sym typeface="Montserrat"/>
            </a:endParaRPr>
          </a:p>
          <a:p>
            <a:pPr marL="457200" lvl="0" indent="-330200" algn="l" rtl="0">
              <a:lnSpc>
                <a:spcPct val="100000"/>
              </a:lnSpc>
              <a:spcBef>
                <a:spcPts val="1000"/>
              </a:spcBef>
              <a:spcAft>
                <a:spcPts val="0"/>
              </a:spcAft>
              <a:buSzPts val="1600"/>
              <a:buFont typeface="Montserrat"/>
              <a:buChar char="●"/>
            </a:pPr>
            <a:r>
              <a:rPr lang="en-US" sz="1600">
                <a:latin typeface="Montserrat"/>
                <a:ea typeface="Montserrat"/>
                <a:cs typeface="Montserrat"/>
                <a:sym typeface="Montserrat"/>
              </a:rPr>
              <a:t>Positive, Negative or Neutral</a:t>
            </a:r>
            <a:endParaRPr sz="1600">
              <a:latin typeface="Montserrat"/>
              <a:ea typeface="Montserrat"/>
              <a:cs typeface="Montserrat"/>
              <a:sym typeface="Montserrat"/>
            </a:endParaRPr>
          </a:p>
          <a:p>
            <a:pPr marL="457200" lvl="0" indent="-330200" algn="l" rtl="0">
              <a:lnSpc>
                <a:spcPct val="100000"/>
              </a:lnSpc>
              <a:spcBef>
                <a:spcPts val="1000"/>
              </a:spcBef>
              <a:spcAft>
                <a:spcPts val="1000"/>
              </a:spcAft>
              <a:buSzPts val="1600"/>
              <a:buFont typeface="Montserrat"/>
              <a:buChar char="●"/>
            </a:pPr>
            <a:r>
              <a:rPr lang="en-US" sz="1600">
                <a:latin typeface="Montserrat"/>
                <a:ea typeface="Montserrat"/>
                <a:cs typeface="Montserrat"/>
                <a:sym typeface="Montserrat"/>
              </a:rPr>
              <a:t>Something everybody does</a:t>
            </a:r>
            <a:endParaRPr sz="1600">
              <a:latin typeface="Montserrat Light"/>
              <a:ea typeface="Montserrat Light"/>
              <a:cs typeface="Montserrat Light"/>
              <a:sym typeface="Montserrat Light"/>
            </a:endParaRPr>
          </a:p>
        </p:txBody>
      </p:sp>
      <p:sp>
        <p:nvSpPr>
          <p:cNvPr id="929" name="Google Shape;929;p111"/>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930" name="Google Shape;930;p111"/>
          <p:cNvSpPr txBox="1"/>
          <p:nvPr/>
        </p:nvSpPr>
        <p:spPr>
          <a:xfrm>
            <a:off x="9527175" y="43950"/>
            <a:ext cx="24825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JOBS → CAREER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0BFAD"/>
        </a:solidFill>
        <a:effectLst/>
      </p:bgPr>
    </p:bg>
    <p:spTree>
      <p:nvGrpSpPr>
        <p:cNvPr id="1" name="Shape 935"/>
        <p:cNvGrpSpPr/>
        <p:nvPr/>
      </p:nvGrpSpPr>
      <p:grpSpPr>
        <a:xfrm>
          <a:off x="0" y="0"/>
          <a:ext cx="0" cy="0"/>
          <a:chOff x="0" y="0"/>
          <a:chExt cx="0" cy="0"/>
        </a:xfrm>
      </p:grpSpPr>
      <p:pic>
        <p:nvPicPr>
          <p:cNvPr id="936" name="Google Shape;936;p112"/>
          <p:cNvPicPr preferRelativeResize="0"/>
          <p:nvPr/>
        </p:nvPicPr>
        <p:blipFill rotWithShape="1">
          <a:blip r:embed="rId3">
            <a:alphaModFix amt="5000"/>
          </a:blip>
          <a:srcRect l="7710" t="13879" r="4268" b="10443"/>
          <a:stretch/>
        </p:blipFill>
        <p:spPr>
          <a:xfrm rot="10800000">
            <a:off x="6" y="19049"/>
            <a:ext cx="12172944" cy="6838950"/>
          </a:xfrm>
          <a:prstGeom prst="rect">
            <a:avLst/>
          </a:prstGeom>
          <a:noFill/>
          <a:ln>
            <a:noFill/>
          </a:ln>
        </p:spPr>
      </p:pic>
      <p:sp>
        <p:nvSpPr>
          <p:cNvPr id="937" name="Google Shape;937;p112"/>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solidFill>
                  <a:srgbClr val="FFFFFF"/>
                </a:solidFill>
              </a:rPr>
              <a:t>33</a:t>
            </a:fld>
            <a:endParaRPr>
              <a:solidFill>
                <a:srgbClr val="FFFFFF"/>
              </a:solidFill>
            </a:endParaRPr>
          </a:p>
        </p:txBody>
      </p:sp>
      <p:sp>
        <p:nvSpPr>
          <p:cNvPr id="938" name="Google Shape;938;p112"/>
          <p:cNvSpPr txBox="1">
            <a:spLocks noGrp="1"/>
          </p:cNvSpPr>
          <p:nvPr>
            <p:ph type="title"/>
          </p:nvPr>
        </p:nvSpPr>
        <p:spPr>
          <a:xfrm>
            <a:off x="485250" y="303075"/>
            <a:ext cx="11687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Montserrat Alternates"/>
              <a:buNone/>
            </a:pPr>
            <a:r>
              <a:rPr lang="en-US" sz="4000">
                <a:solidFill>
                  <a:srgbClr val="FFFFFF"/>
                </a:solidFill>
              </a:rPr>
              <a:t>Framework B: In their own words</a:t>
            </a:r>
            <a:endParaRPr sz="4000">
              <a:solidFill>
                <a:srgbClr val="FFFFFF"/>
              </a:solidFill>
            </a:endParaRPr>
          </a:p>
        </p:txBody>
      </p:sp>
      <p:sp>
        <p:nvSpPr>
          <p:cNvPr id="939" name="Google Shape;939;p112"/>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940" name="Google Shape;940;p112"/>
          <p:cNvSpPr txBox="1"/>
          <p:nvPr/>
        </p:nvSpPr>
        <p:spPr>
          <a:xfrm>
            <a:off x="9527150" y="43950"/>
            <a:ext cx="24825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JOBS → CAREER</a:t>
            </a:r>
            <a:endParaRPr/>
          </a:p>
        </p:txBody>
      </p:sp>
      <p:sp>
        <p:nvSpPr>
          <p:cNvPr id="941" name="Google Shape;941;p112"/>
          <p:cNvSpPr txBox="1"/>
          <p:nvPr/>
        </p:nvSpPr>
        <p:spPr>
          <a:xfrm>
            <a:off x="4170889" y="4607275"/>
            <a:ext cx="38502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Montserrat ExtraBold"/>
              <a:ea typeface="Montserrat ExtraBold"/>
              <a:cs typeface="Montserrat ExtraBold"/>
              <a:sym typeface="Montserrat ExtraBold"/>
            </a:endParaRPr>
          </a:p>
        </p:txBody>
      </p:sp>
      <p:sp>
        <p:nvSpPr>
          <p:cNvPr id="942" name="Google Shape;942;p112"/>
          <p:cNvSpPr txBox="1"/>
          <p:nvPr/>
        </p:nvSpPr>
        <p:spPr>
          <a:xfrm>
            <a:off x="1235277" y="5332700"/>
            <a:ext cx="2638500" cy="727500"/>
          </a:xfrm>
          <a:prstGeom prst="rect">
            <a:avLst/>
          </a:prstGeom>
          <a:noFill/>
          <a:ln>
            <a:noFill/>
          </a:ln>
        </p:spPr>
        <p:txBody>
          <a:bodyPr spcFirstLastPara="1" wrap="square" lIns="91425" tIns="91425" rIns="91425" bIns="91425" anchor="t" anchorCtr="0">
            <a:noAutofit/>
          </a:bodyPr>
          <a:lstStyle/>
          <a:p>
            <a:pPr marL="0" lvl="0" indent="0" algn="r" rtl="0">
              <a:lnSpc>
                <a:spcPct val="85000"/>
              </a:lnSpc>
              <a:spcBef>
                <a:spcPts val="0"/>
              </a:spcBef>
              <a:spcAft>
                <a:spcPts val="0"/>
              </a:spcAft>
              <a:buClr>
                <a:schemeClr val="dk1"/>
              </a:buClr>
              <a:buFont typeface="Arial"/>
              <a:buNone/>
            </a:pPr>
            <a:endParaRPr b="1">
              <a:solidFill>
                <a:schemeClr val="dk2"/>
              </a:solidFill>
              <a:latin typeface="Londrina Solid"/>
              <a:ea typeface="Londrina Solid"/>
              <a:cs typeface="Londrina Solid"/>
              <a:sym typeface="Londrina Solid"/>
            </a:endParaRPr>
          </a:p>
        </p:txBody>
      </p:sp>
      <p:sp>
        <p:nvSpPr>
          <p:cNvPr id="943" name="Google Shape;943;p112"/>
          <p:cNvSpPr txBox="1"/>
          <p:nvPr/>
        </p:nvSpPr>
        <p:spPr>
          <a:xfrm>
            <a:off x="9600" y="3056850"/>
            <a:ext cx="12172800" cy="1325700"/>
          </a:xfrm>
          <a:prstGeom prst="rect">
            <a:avLst/>
          </a:prstGeom>
          <a:noFill/>
          <a:ln>
            <a:noFill/>
          </a:ln>
        </p:spPr>
        <p:txBody>
          <a:bodyPr spcFirstLastPara="1" wrap="square" lIns="91425" tIns="91425" rIns="91425" bIns="91425" anchor="t" anchorCtr="0">
            <a:noAutofit/>
          </a:bodyPr>
          <a:lstStyle/>
          <a:p>
            <a:pPr marL="914400" marR="914400" lvl="0" indent="0" algn="ctr" rtl="0">
              <a:spcBef>
                <a:spcPts val="0"/>
              </a:spcBef>
              <a:spcAft>
                <a:spcPts val="0"/>
              </a:spcAft>
              <a:buClr>
                <a:schemeClr val="dk1"/>
              </a:buClr>
              <a:buSzPts val="1100"/>
              <a:buFont typeface="Arial"/>
              <a:buNone/>
            </a:pPr>
            <a:r>
              <a:rPr lang="en-US" sz="1500">
                <a:solidFill>
                  <a:srgbClr val="FFFFFF"/>
                </a:solidFill>
                <a:latin typeface="Montserrat SemiBold"/>
                <a:ea typeface="Montserrat SemiBold"/>
                <a:cs typeface="Montserrat SemiBold"/>
                <a:sym typeface="Montserrat SemiBold"/>
              </a:rPr>
              <a:t>“For </a:t>
            </a:r>
            <a:r>
              <a:rPr lang="en-US" sz="1500" b="1">
                <a:solidFill>
                  <a:srgbClr val="FFFFFF"/>
                </a:solidFill>
                <a:latin typeface="Montserrat"/>
                <a:ea typeface="Montserrat"/>
                <a:cs typeface="Montserrat"/>
                <a:sym typeface="Montserrat"/>
              </a:rPr>
              <a:t>work </a:t>
            </a:r>
            <a:r>
              <a:rPr lang="en-US" sz="1500">
                <a:solidFill>
                  <a:srgbClr val="FFFFFF"/>
                </a:solidFill>
                <a:latin typeface="Montserrat SemiBold"/>
                <a:ea typeface="Montserrat SemiBold"/>
                <a:cs typeface="Montserrat SemiBold"/>
                <a:sym typeface="Montserrat SemiBold"/>
              </a:rPr>
              <a:t>I put</a:t>
            </a:r>
            <a:r>
              <a:rPr lang="en-US" sz="1500" b="1">
                <a:solidFill>
                  <a:srgbClr val="FFFFFF"/>
                </a:solidFill>
                <a:latin typeface="Montserrat"/>
                <a:ea typeface="Montserrat"/>
                <a:cs typeface="Montserrat"/>
                <a:sym typeface="Montserrat"/>
              </a:rPr>
              <a:t> exhausting</a:t>
            </a:r>
            <a:r>
              <a:rPr lang="en-US" sz="1500">
                <a:solidFill>
                  <a:srgbClr val="FFFFFF"/>
                </a:solidFill>
                <a:latin typeface="Montserrat SemiBold"/>
                <a:ea typeface="Montserrat SemiBold"/>
                <a:cs typeface="Montserrat SemiBold"/>
                <a:sym typeface="Montserrat SemiBold"/>
              </a:rPr>
              <a:t>. It can be at times, especially if you’re </a:t>
            </a:r>
            <a:r>
              <a:rPr lang="en-US" sz="1500" b="1">
                <a:solidFill>
                  <a:srgbClr val="FFFFFF"/>
                </a:solidFill>
                <a:latin typeface="Montserrat"/>
                <a:ea typeface="Montserrat"/>
                <a:cs typeface="Montserrat"/>
                <a:sym typeface="Montserrat"/>
              </a:rPr>
              <a:t>full-time, so stressful</a:t>
            </a:r>
            <a:r>
              <a:rPr lang="en-US" sz="1500">
                <a:solidFill>
                  <a:srgbClr val="FFFFFF"/>
                </a:solidFill>
                <a:latin typeface="Montserrat SemiBold"/>
                <a:ea typeface="Montserrat SemiBold"/>
                <a:cs typeface="Montserrat SemiBold"/>
                <a:sym typeface="Montserrat SemiBold"/>
              </a:rPr>
              <a:t>. I also put important. </a:t>
            </a:r>
            <a:r>
              <a:rPr lang="en-US" sz="1500" b="1">
                <a:solidFill>
                  <a:srgbClr val="FFFFFF"/>
                </a:solidFill>
                <a:latin typeface="Montserrat"/>
                <a:ea typeface="Montserrat"/>
                <a:cs typeface="Montserrat"/>
                <a:sym typeface="Montserrat"/>
              </a:rPr>
              <a:t>It’s important that you do some type of work</a:t>
            </a:r>
            <a:r>
              <a:rPr lang="en-US" sz="1500">
                <a:solidFill>
                  <a:srgbClr val="FFFFFF"/>
                </a:solidFill>
                <a:latin typeface="Montserrat SemiBold"/>
                <a:ea typeface="Montserrat SemiBold"/>
                <a:cs typeface="Montserrat SemiBold"/>
                <a:sym typeface="Montserrat SemiBold"/>
              </a:rPr>
              <a:t>…a man who don’t work don’t eat. So, you got to do something. Work is important to sustain life. I mean, my way of living, I’ve got to do something. </a:t>
            </a:r>
            <a:r>
              <a:rPr lang="en-US" sz="1500" b="1">
                <a:solidFill>
                  <a:srgbClr val="FFFFFF"/>
                </a:solidFill>
                <a:latin typeface="Montserrat"/>
                <a:ea typeface="Montserrat"/>
                <a:cs typeface="Montserrat"/>
                <a:sym typeface="Montserrat"/>
              </a:rPr>
              <a:t>Can’t be broke…better work</a:t>
            </a:r>
            <a:r>
              <a:rPr lang="en-US" sz="1500">
                <a:solidFill>
                  <a:srgbClr val="FFFFFF"/>
                </a:solidFill>
                <a:latin typeface="Montserrat SemiBold"/>
                <a:ea typeface="Montserrat SemiBold"/>
                <a:cs typeface="Montserrat SemiBold"/>
                <a:sym typeface="Montserrat SemiBold"/>
              </a:rPr>
              <a:t>.”</a:t>
            </a:r>
            <a:endParaRPr sz="1500">
              <a:solidFill>
                <a:srgbClr val="FFFFFF"/>
              </a:solidFill>
              <a:latin typeface="Montserrat SemiBold"/>
              <a:ea typeface="Montserrat SemiBold"/>
              <a:cs typeface="Montserrat SemiBold"/>
              <a:sym typeface="Montserrat SemiBold"/>
            </a:endParaRPr>
          </a:p>
          <a:p>
            <a:pPr marL="914400" marR="914400" lvl="0" indent="0" algn="ctr" rtl="0">
              <a:lnSpc>
                <a:spcPct val="85000"/>
              </a:lnSpc>
              <a:spcBef>
                <a:spcPts val="1000"/>
              </a:spcBef>
              <a:spcAft>
                <a:spcPts val="0"/>
              </a:spcAft>
              <a:buClr>
                <a:schemeClr val="dk1"/>
              </a:buClr>
              <a:buFont typeface="Arial"/>
              <a:buNone/>
            </a:pPr>
            <a:r>
              <a:rPr lang="en-US">
                <a:solidFill>
                  <a:schemeClr val="dk2"/>
                </a:solidFill>
                <a:latin typeface="Londrina Solid"/>
                <a:ea typeface="Londrina Solid"/>
                <a:cs typeface="Londrina Solid"/>
                <a:sym typeface="Londrina Solid"/>
              </a:rPr>
              <a:t>– CHICAGO, IL, BLACK FEMALE, 17-21, LOWER INCOME</a:t>
            </a:r>
            <a:endParaRPr sz="1200">
              <a:solidFill>
                <a:schemeClr val="dk2"/>
              </a:solidFill>
              <a:latin typeface="Londrina Solid"/>
              <a:ea typeface="Londrina Solid"/>
              <a:cs typeface="Londrina Solid"/>
              <a:sym typeface="Londrina Solid"/>
            </a:endParaRPr>
          </a:p>
          <a:p>
            <a:pPr marL="914400" marR="914400" lvl="0" indent="0" algn="ctr" rtl="0">
              <a:spcBef>
                <a:spcPts val="1000"/>
              </a:spcBef>
              <a:spcAft>
                <a:spcPts val="1000"/>
              </a:spcAft>
              <a:buClr>
                <a:schemeClr val="dk1"/>
              </a:buClr>
              <a:buSzPts val="1100"/>
              <a:buFont typeface="Arial"/>
              <a:buNone/>
            </a:pPr>
            <a:r>
              <a:rPr lang="en-US" sz="1600">
                <a:solidFill>
                  <a:srgbClr val="FFFFFF"/>
                </a:solidFill>
                <a:latin typeface="Montserrat SemiBold"/>
                <a:ea typeface="Montserrat SemiBold"/>
                <a:cs typeface="Montserrat SemiBold"/>
                <a:sym typeface="Montserrat SemiBold"/>
              </a:rPr>
              <a:t> </a:t>
            </a:r>
            <a:endParaRPr>
              <a:solidFill>
                <a:srgbClr val="FFFFFF"/>
              </a:solidFill>
              <a:latin typeface="Montserrat SemiBold"/>
              <a:ea typeface="Montserrat SemiBold"/>
              <a:cs typeface="Montserrat SemiBold"/>
              <a:sym typeface="Montserrat SemiBold"/>
            </a:endParaRPr>
          </a:p>
        </p:txBody>
      </p:sp>
      <p:sp>
        <p:nvSpPr>
          <p:cNvPr id="944" name="Google Shape;944;p112"/>
          <p:cNvSpPr txBox="1"/>
          <p:nvPr/>
        </p:nvSpPr>
        <p:spPr>
          <a:xfrm>
            <a:off x="54000" y="1464431"/>
            <a:ext cx="12084000" cy="1367700"/>
          </a:xfrm>
          <a:prstGeom prst="rect">
            <a:avLst/>
          </a:prstGeom>
          <a:noFill/>
          <a:ln>
            <a:noFill/>
          </a:ln>
        </p:spPr>
        <p:txBody>
          <a:bodyPr spcFirstLastPara="1" wrap="square" lIns="91425" tIns="91425" rIns="91425" bIns="91425" anchor="t" anchorCtr="0">
            <a:noAutofit/>
          </a:bodyPr>
          <a:lstStyle/>
          <a:p>
            <a:pPr marL="914400" marR="914400" lvl="0" indent="0" algn="ctr" rtl="0">
              <a:spcBef>
                <a:spcPts val="0"/>
              </a:spcBef>
              <a:spcAft>
                <a:spcPts val="0"/>
              </a:spcAft>
              <a:buClr>
                <a:schemeClr val="dk1"/>
              </a:buClr>
              <a:buSzPts val="1100"/>
              <a:buFont typeface="Arial"/>
              <a:buNone/>
            </a:pPr>
            <a:r>
              <a:rPr lang="en-US" sz="1500">
                <a:solidFill>
                  <a:srgbClr val="FFFFFF"/>
                </a:solidFill>
                <a:latin typeface="Montserrat SemiBold"/>
                <a:ea typeface="Montserrat SemiBold"/>
                <a:cs typeface="Montserrat SemiBold"/>
                <a:sym typeface="Montserrat SemiBold"/>
              </a:rPr>
              <a:t>“</a:t>
            </a:r>
            <a:r>
              <a:rPr lang="en-US" sz="1500" b="1">
                <a:solidFill>
                  <a:srgbClr val="FFFFFF"/>
                </a:solidFill>
                <a:latin typeface="Montserrat"/>
                <a:ea typeface="Montserrat"/>
                <a:cs typeface="Montserrat"/>
                <a:sym typeface="Montserrat"/>
              </a:rPr>
              <a:t>When I think of a job, I don’t think of something that is going to last long</a:t>
            </a:r>
            <a:r>
              <a:rPr lang="en-US" sz="1500">
                <a:solidFill>
                  <a:srgbClr val="FFFFFF"/>
                </a:solidFill>
                <a:latin typeface="Montserrat SemiBold"/>
                <a:ea typeface="Montserrat SemiBold"/>
                <a:cs typeface="Montserrat SemiBold"/>
                <a:sym typeface="Montserrat SemiBold"/>
              </a:rPr>
              <a:t>. You are still going to make money; you are still going to get no sleep because of the hours; most jobs are super long like the 9 to 5. </a:t>
            </a:r>
            <a:r>
              <a:rPr lang="en-US" sz="1500" b="1">
                <a:solidFill>
                  <a:srgbClr val="FFFFFF"/>
                </a:solidFill>
                <a:latin typeface="Montserrat"/>
                <a:ea typeface="Montserrat"/>
                <a:cs typeface="Montserrat"/>
                <a:sym typeface="Montserrat"/>
              </a:rPr>
              <a:t>In my case, for my job I work with idiots</a:t>
            </a:r>
            <a:r>
              <a:rPr lang="en-US" sz="1500">
                <a:solidFill>
                  <a:srgbClr val="FFFFFF"/>
                </a:solidFill>
                <a:latin typeface="Montserrat SemiBold"/>
                <a:ea typeface="Montserrat SemiBold"/>
                <a:cs typeface="Montserrat SemiBold"/>
                <a:sym typeface="Montserrat SemiBold"/>
              </a:rPr>
              <a:t>.”</a:t>
            </a:r>
            <a:endParaRPr sz="1500">
              <a:solidFill>
                <a:srgbClr val="FFFFFF"/>
              </a:solidFill>
              <a:latin typeface="Montserrat SemiBold"/>
              <a:ea typeface="Montserrat SemiBold"/>
              <a:cs typeface="Montserrat SemiBold"/>
              <a:sym typeface="Montserrat SemiBold"/>
            </a:endParaRPr>
          </a:p>
          <a:p>
            <a:pPr marL="914400" marR="914400" lvl="0" indent="0" algn="ctr" rtl="0">
              <a:lnSpc>
                <a:spcPct val="85000"/>
              </a:lnSpc>
              <a:spcBef>
                <a:spcPts val="1000"/>
              </a:spcBef>
              <a:spcAft>
                <a:spcPts val="0"/>
              </a:spcAft>
              <a:buClr>
                <a:schemeClr val="dk1"/>
              </a:buClr>
              <a:buFont typeface="Arial"/>
              <a:buNone/>
            </a:pPr>
            <a:r>
              <a:rPr lang="en-US">
                <a:solidFill>
                  <a:schemeClr val="dk2"/>
                </a:solidFill>
                <a:latin typeface="Londrina Solid"/>
                <a:ea typeface="Londrina Solid"/>
                <a:cs typeface="Londrina Solid"/>
                <a:sym typeface="Londrina Solid"/>
              </a:rPr>
              <a:t>– PUEBLO, CO, WHITE FEMALE , 17-21, LOWER INCOME</a:t>
            </a:r>
            <a:endParaRPr sz="1200">
              <a:solidFill>
                <a:schemeClr val="dk2"/>
              </a:solidFill>
              <a:latin typeface="Londrina Solid"/>
              <a:ea typeface="Londrina Solid"/>
              <a:cs typeface="Londrina Solid"/>
              <a:sym typeface="Londrina Solid"/>
            </a:endParaRPr>
          </a:p>
          <a:p>
            <a:pPr marL="914400" marR="914400" lvl="0" indent="0" algn="ctr" rtl="0">
              <a:spcBef>
                <a:spcPts val="1000"/>
              </a:spcBef>
              <a:spcAft>
                <a:spcPts val="1000"/>
              </a:spcAft>
              <a:buClr>
                <a:schemeClr val="dk1"/>
              </a:buClr>
              <a:buSzPts val="1100"/>
              <a:buFont typeface="Arial"/>
              <a:buNone/>
            </a:pPr>
            <a:endParaRPr sz="1600">
              <a:solidFill>
                <a:srgbClr val="FFFFFF"/>
              </a:solidFill>
              <a:latin typeface="Montserrat SemiBold"/>
              <a:ea typeface="Montserrat SemiBold"/>
              <a:cs typeface="Montserrat SemiBold"/>
              <a:sym typeface="Montserrat SemiBold"/>
            </a:endParaRPr>
          </a:p>
        </p:txBody>
      </p:sp>
      <p:sp>
        <p:nvSpPr>
          <p:cNvPr id="945" name="Google Shape;945;p112"/>
          <p:cNvSpPr txBox="1"/>
          <p:nvPr/>
        </p:nvSpPr>
        <p:spPr>
          <a:xfrm>
            <a:off x="0" y="4882838"/>
            <a:ext cx="12192000" cy="1474800"/>
          </a:xfrm>
          <a:prstGeom prst="rect">
            <a:avLst/>
          </a:prstGeom>
          <a:noFill/>
          <a:ln>
            <a:noFill/>
          </a:ln>
        </p:spPr>
        <p:txBody>
          <a:bodyPr spcFirstLastPara="1" wrap="square" lIns="91425" tIns="91425" rIns="91425" bIns="91425" anchor="t" anchorCtr="0">
            <a:noAutofit/>
          </a:bodyPr>
          <a:lstStyle/>
          <a:p>
            <a:pPr marL="914400" marR="914400" lvl="0" indent="0" algn="ctr" rtl="0">
              <a:lnSpc>
                <a:spcPct val="100000"/>
              </a:lnSpc>
              <a:spcBef>
                <a:spcPts val="0"/>
              </a:spcBef>
              <a:spcAft>
                <a:spcPts val="0"/>
              </a:spcAft>
              <a:buClr>
                <a:schemeClr val="dk1"/>
              </a:buClr>
              <a:buSzPts val="1100"/>
              <a:buFont typeface="Arial"/>
              <a:buNone/>
            </a:pPr>
            <a:r>
              <a:rPr lang="en-US" sz="1500">
                <a:solidFill>
                  <a:srgbClr val="FFFFFF"/>
                </a:solidFill>
                <a:latin typeface="Montserrat SemiBold"/>
                <a:ea typeface="Montserrat SemiBold"/>
                <a:cs typeface="Montserrat SemiBold"/>
                <a:sym typeface="Montserrat SemiBold"/>
              </a:rPr>
              <a:t>“It is </a:t>
            </a:r>
            <a:r>
              <a:rPr lang="en-US" sz="1500" b="1">
                <a:solidFill>
                  <a:srgbClr val="FFFFFF"/>
                </a:solidFill>
                <a:latin typeface="Montserrat"/>
                <a:ea typeface="Montserrat"/>
                <a:cs typeface="Montserrat"/>
                <a:sym typeface="Montserrat"/>
              </a:rPr>
              <a:t>something that you are passionate about as a career</a:t>
            </a:r>
            <a:r>
              <a:rPr lang="en-US" sz="1500">
                <a:solidFill>
                  <a:srgbClr val="FFFFFF"/>
                </a:solidFill>
                <a:latin typeface="Montserrat SemiBold"/>
                <a:ea typeface="Montserrat SemiBold"/>
                <a:cs typeface="Montserrat SemiBold"/>
                <a:sym typeface="Montserrat SemiBold"/>
              </a:rPr>
              <a:t>. </a:t>
            </a:r>
            <a:r>
              <a:rPr lang="en-US" sz="1500" b="1">
                <a:solidFill>
                  <a:srgbClr val="FFFFFF"/>
                </a:solidFill>
                <a:latin typeface="Montserrat"/>
                <a:ea typeface="Montserrat"/>
                <a:cs typeface="Montserrat"/>
                <a:sym typeface="Montserrat"/>
              </a:rPr>
              <a:t>It is your life’s goal</a:t>
            </a:r>
            <a:r>
              <a:rPr lang="en-US" sz="1500">
                <a:solidFill>
                  <a:srgbClr val="FFFFFF"/>
                </a:solidFill>
                <a:latin typeface="Montserrat SemiBold"/>
                <a:ea typeface="Montserrat SemiBold"/>
                <a:cs typeface="Montserrat SemiBold"/>
                <a:sym typeface="Montserrat SemiBold"/>
              </a:rPr>
              <a:t>. As a kid, oh I want to be a firefighter and you achieve that goal of being a firefighter. That was your career and you built it up to that…it is usually your life’s goal that you want to do this long term for as long as you can compared to a job or work where it is just momentarily.” </a:t>
            </a:r>
            <a:endParaRPr sz="1500">
              <a:solidFill>
                <a:srgbClr val="FFFFFF"/>
              </a:solidFill>
              <a:latin typeface="Montserrat SemiBold"/>
              <a:ea typeface="Montserrat SemiBold"/>
              <a:cs typeface="Montserrat SemiBold"/>
              <a:sym typeface="Montserrat SemiBold"/>
            </a:endParaRPr>
          </a:p>
          <a:p>
            <a:pPr marL="914400" marR="914400" lvl="0" indent="0" algn="ctr" rtl="0">
              <a:lnSpc>
                <a:spcPct val="100000"/>
              </a:lnSpc>
              <a:spcBef>
                <a:spcPts val="1000"/>
              </a:spcBef>
              <a:spcAft>
                <a:spcPts val="1000"/>
              </a:spcAft>
              <a:buClr>
                <a:schemeClr val="dk1"/>
              </a:buClr>
              <a:buFont typeface="Arial"/>
              <a:buNone/>
            </a:pPr>
            <a:r>
              <a:rPr lang="en-US">
                <a:solidFill>
                  <a:schemeClr val="dk2"/>
                </a:solidFill>
                <a:latin typeface="Londrina Solid"/>
                <a:ea typeface="Londrina Solid"/>
                <a:cs typeface="Londrina Solid"/>
                <a:sym typeface="Londrina Solid"/>
              </a:rPr>
              <a:t>– NEW YORK, NY, HISPANIC MALE, 17-21, HIGHER INCOME</a:t>
            </a:r>
            <a:endParaRPr>
              <a:solidFill>
                <a:srgbClr val="FFFFFF"/>
              </a:solidFill>
              <a:latin typeface="Londrina Solid"/>
              <a:ea typeface="Londrina Solid"/>
              <a:cs typeface="Londrina Solid"/>
              <a:sym typeface="Londrina Solid"/>
            </a:endParaRPr>
          </a:p>
        </p:txBody>
      </p:sp>
      <p:pic>
        <p:nvPicPr>
          <p:cNvPr id="946" name="Google Shape;946;p112"/>
          <p:cNvPicPr preferRelativeResize="0"/>
          <p:nvPr/>
        </p:nvPicPr>
        <p:blipFill rotWithShape="1">
          <a:blip r:embed="rId4">
            <a:alphaModFix/>
          </a:blip>
          <a:srcRect/>
          <a:stretch/>
        </p:blipFill>
        <p:spPr>
          <a:xfrm>
            <a:off x="209682" y="6306275"/>
            <a:ext cx="1690372" cy="373199"/>
          </a:xfrm>
          <a:prstGeom prst="rect">
            <a:avLst/>
          </a:prstGeom>
          <a:noFill/>
          <a:ln>
            <a:noFill/>
          </a:ln>
        </p:spPr>
      </p:pic>
      <p:pic>
        <p:nvPicPr>
          <p:cNvPr id="947" name="Google Shape;947;p112"/>
          <p:cNvPicPr preferRelativeResize="0"/>
          <p:nvPr/>
        </p:nvPicPr>
        <p:blipFill>
          <a:blip r:embed="rId5">
            <a:alphaModFix/>
          </a:blip>
          <a:stretch>
            <a:fillRect/>
          </a:stretch>
        </p:blipFill>
        <p:spPr>
          <a:xfrm>
            <a:off x="5695550" y="2766176"/>
            <a:ext cx="800900" cy="290670"/>
          </a:xfrm>
          <a:prstGeom prst="rect">
            <a:avLst/>
          </a:prstGeom>
          <a:noFill/>
          <a:ln>
            <a:noFill/>
          </a:ln>
        </p:spPr>
      </p:pic>
      <p:pic>
        <p:nvPicPr>
          <p:cNvPr id="948" name="Google Shape;948;p112"/>
          <p:cNvPicPr preferRelativeResize="0"/>
          <p:nvPr/>
        </p:nvPicPr>
        <p:blipFill>
          <a:blip r:embed="rId5">
            <a:alphaModFix/>
          </a:blip>
          <a:stretch>
            <a:fillRect/>
          </a:stretch>
        </p:blipFill>
        <p:spPr>
          <a:xfrm>
            <a:off x="5695550" y="4576606"/>
            <a:ext cx="800900" cy="290670"/>
          </a:xfrm>
          <a:prstGeom prst="rect">
            <a:avLst/>
          </a:prstGeom>
          <a:noFill/>
          <a:ln>
            <a:noFill/>
          </a:ln>
        </p:spPr>
      </p:pic>
      <p:sp>
        <p:nvSpPr>
          <p:cNvPr id="949" name="Google Shape;949;p112"/>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chemeClr val="accent4"/>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950" name="Google Shape;950;p112"/>
          <p:cNvSpPr txBox="1"/>
          <p:nvPr/>
        </p:nvSpPr>
        <p:spPr>
          <a:xfrm>
            <a:off x="9527175" y="43950"/>
            <a:ext cx="24825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JOBS → CAREER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253D97"/>
        </a:solidFill>
        <a:effectLst/>
      </p:bgPr>
    </p:bg>
    <p:spTree>
      <p:nvGrpSpPr>
        <p:cNvPr id="1" name="Shape 954"/>
        <p:cNvGrpSpPr/>
        <p:nvPr/>
      </p:nvGrpSpPr>
      <p:grpSpPr>
        <a:xfrm>
          <a:off x="0" y="0"/>
          <a:ext cx="0" cy="0"/>
          <a:chOff x="0" y="0"/>
          <a:chExt cx="0" cy="0"/>
        </a:xfrm>
      </p:grpSpPr>
      <p:pic>
        <p:nvPicPr>
          <p:cNvPr id="955" name="Google Shape;955;p113"/>
          <p:cNvPicPr preferRelativeResize="0"/>
          <p:nvPr/>
        </p:nvPicPr>
        <p:blipFill rotWithShape="1">
          <a:blip r:embed="rId3">
            <a:alphaModFix/>
          </a:blip>
          <a:srcRect t="6769" b="6769"/>
          <a:stretch/>
        </p:blipFill>
        <p:spPr>
          <a:xfrm>
            <a:off x="8518725" y="2971800"/>
            <a:ext cx="3436124" cy="4581524"/>
          </a:xfrm>
          <a:prstGeom prst="rect">
            <a:avLst/>
          </a:prstGeom>
          <a:noFill/>
          <a:ln>
            <a:noFill/>
          </a:ln>
        </p:spPr>
      </p:pic>
      <p:pic>
        <p:nvPicPr>
          <p:cNvPr id="956" name="Google Shape;956;p113"/>
          <p:cNvPicPr preferRelativeResize="0"/>
          <p:nvPr/>
        </p:nvPicPr>
        <p:blipFill rotWithShape="1">
          <a:blip r:embed="rId4">
            <a:alphaModFix/>
          </a:blip>
          <a:srcRect t="16666" b="16666"/>
          <a:stretch/>
        </p:blipFill>
        <p:spPr>
          <a:xfrm>
            <a:off x="1466850" y="2971800"/>
            <a:ext cx="3295652" cy="3295648"/>
          </a:xfrm>
          <a:prstGeom prst="rect">
            <a:avLst/>
          </a:prstGeom>
          <a:noFill/>
          <a:ln>
            <a:noFill/>
          </a:ln>
        </p:spPr>
      </p:pic>
      <p:pic>
        <p:nvPicPr>
          <p:cNvPr id="957" name="Google Shape;957;p113"/>
          <p:cNvPicPr preferRelativeResize="0"/>
          <p:nvPr/>
        </p:nvPicPr>
        <p:blipFill rotWithShape="1">
          <a:blip r:embed="rId5">
            <a:alphaModFix/>
          </a:blip>
          <a:srcRect/>
          <a:stretch/>
        </p:blipFill>
        <p:spPr>
          <a:xfrm>
            <a:off x="0" y="0"/>
            <a:ext cx="12192000" cy="6857978"/>
          </a:xfrm>
          <a:prstGeom prst="rect">
            <a:avLst/>
          </a:prstGeom>
          <a:noFill/>
          <a:ln>
            <a:noFill/>
          </a:ln>
        </p:spPr>
      </p:pic>
      <p:sp>
        <p:nvSpPr>
          <p:cNvPr id="958" name="Google Shape;958;p113"/>
          <p:cNvSpPr txBox="1">
            <a:spLocks noGrp="1"/>
          </p:cNvSpPr>
          <p:nvPr>
            <p:ph type="ctrTitle"/>
          </p:nvPr>
        </p:nvSpPr>
        <p:spPr>
          <a:xfrm>
            <a:off x="0" y="1264250"/>
            <a:ext cx="12192000" cy="1112100"/>
          </a:xfrm>
          <a:prstGeom prst="rect">
            <a:avLst/>
          </a:prstGeom>
          <a:noFill/>
          <a:ln>
            <a:noFill/>
          </a:ln>
        </p:spPr>
        <p:txBody>
          <a:bodyPr spcFirstLastPara="1" wrap="square" lIns="91425" tIns="45700" rIns="91425" bIns="45700" anchor="t" anchorCtr="0">
            <a:noAutofit/>
          </a:bodyPr>
          <a:lstStyle/>
          <a:p>
            <a:pPr marL="0" lvl="0" indent="0" algn="ctr" rtl="0">
              <a:lnSpc>
                <a:spcPct val="85000"/>
              </a:lnSpc>
              <a:spcBef>
                <a:spcPts val="0"/>
              </a:spcBef>
              <a:spcAft>
                <a:spcPts val="0"/>
              </a:spcAft>
              <a:buClr>
                <a:schemeClr val="lt1"/>
              </a:buClr>
              <a:buSzPts val="6000"/>
              <a:buFont typeface="Montserrat Alternates"/>
              <a:buNone/>
            </a:pPr>
            <a:r>
              <a:rPr lang="en-US" sz="7800">
                <a:solidFill>
                  <a:srgbClr val="FFFFFF"/>
                </a:solidFill>
                <a:latin typeface="Londrina Solid Light"/>
                <a:ea typeface="Londrina Solid Light"/>
                <a:cs typeface="Londrina Solid Light"/>
                <a:sym typeface="Londrina Solid Light"/>
              </a:rPr>
              <a:t>Background</a:t>
            </a:r>
            <a:endParaRPr sz="7800">
              <a:solidFill>
                <a:srgbClr val="FFFFFF"/>
              </a:solidFill>
              <a:latin typeface="Londrina Solid Light"/>
              <a:ea typeface="Londrina Solid Light"/>
              <a:cs typeface="Londrina Solid Light"/>
              <a:sym typeface="Londrina Solid Light"/>
            </a:endParaRPr>
          </a:p>
        </p:txBody>
      </p:sp>
      <p:sp>
        <p:nvSpPr>
          <p:cNvPr id="959" name="Google Shape;959;p113"/>
          <p:cNvSpPr txBox="1"/>
          <p:nvPr/>
        </p:nvSpPr>
        <p:spPr>
          <a:xfrm>
            <a:off x="154740" y="6544800"/>
            <a:ext cx="3335100" cy="20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900">
                <a:solidFill>
                  <a:srgbClr val="FFFFFF"/>
                </a:solidFill>
                <a:latin typeface="Montserrat"/>
                <a:ea typeface="Montserrat"/>
                <a:cs typeface="Montserrat"/>
                <a:sym typeface="Montserrat"/>
              </a:rPr>
              <a:t>Photograph(r) by Brittany Ahn, age group 18-21</a:t>
            </a:r>
            <a:endParaRPr sz="90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100"/>
              <a:buFont typeface="Arial"/>
              <a:buNone/>
            </a:pPr>
            <a:endParaRPr sz="900">
              <a:solidFill>
                <a:srgbClr val="FFFFFF"/>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63"/>
        <p:cNvGrpSpPr/>
        <p:nvPr/>
      </p:nvGrpSpPr>
      <p:grpSpPr>
        <a:xfrm>
          <a:off x="0" y="0"/>
          <a:ext cx="0" cy="0"/>
          <a:chOff x="0" y="0"/>
          <a:chExt cx="0" cy="0"/>
        </a:xfrm>
      </p:grpSpPr>
      <p:sp>
        <p:nvSpPr>
          <p:cNvPr id="964" name="Google Shape;964;p114"/>
          <p:cNvSpPr txBox="1">
            <a:spLocks noGrp="1"/>
          </p:cNvSpPr>
          <p:nvPr>
            <p:ph type="title"/>
          </p:nvPr>
        </p:nvSpPr>
        <p:spPr>
          <a:xfrm>
            <a:off x="4600576" y="1188125"/>
            <a:ext cx="6867900" cy="132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a:t>Building Equitable Pathways</a:t>
            </a:r>
            <a:endParaRPr sz="4000"/>
          </a:p>
        </p:txBody>
      </p:sp>
      <p:sp>
        <p:nvSpPr>
          <p:cNvPr id="965" name="Google Shape;965;p114"/>
          <p:cNvSpPr txBox="1">
            <a:spLocks noGrp="1"/>
          </p:cNvSpPr>
          <p:nvPr>
            <p:ph type="body" idx="1"/>
          </p:nvPr>
        </p:nvSpPr>
        <p:spPr>
          <a:xfrm>
            <a:off x="4600575" y="2703634"/>
            <a:ext cx="6867900" cy="4079100"/>
          </a:xfrm>
          <a:prstGeom prst="rect">
            <a:avLst/>
          </a:prstGeom>
          <a:noFill/>
          <a:ln>
            <a:noFill/>
          </a:ln>
        </p:spPr>
        <p:txBody>
          <a:bodyPr spcFirstLastPara="1" wrap="square" lIns="91425" tIns="45700" rIns="91425" bIns="45700" anchor="t" anchorCtr="0">
            <a:noAutofit/>
          </a:bodyPr>
          <a:lstStyle/>
          <a:p>
            <a:pPr marL="0" lvl="0" indent="0" algn="l" rtl="0">
              <a:lnSpc>
                <a:spcPct val="106999"/>
              </a:lnSpc>
              <a:spcBef>
                <a:spcPts val="0"/>
              </a:spcBef>
              <a:spcAft>
                <a:spcPts val="0"/>
              </a:spcAft>
              <a:buClr>
                <a:schemeClr val="dk1"/>
              </a:buClr>
              <a:buSzPts val="1100"/>
              <a:buFont typeface="Arial"/>
              <a:buNone/>
            </a:pPr>
            <a:r>
              <a:rPr lang="en-US" sz="1800">
                <a:latin typeface="Montserrat Light"/>
                <a:ea typeface="Montserrat Light"/>
                <a:cs typeface="Montserrat Light"/>
                <a:sym typeface="Montserrat Light"/>
              </a:rPr>
              <a:t>Bill &amp; Melinda Gates Foundation’s pathways work aims to more effectively </a:t>
            </a:r>
            <a:r>
              <a:rPr lang="en-US" sz="1800" b="1"/>
              <a:t>support students in navigating key transition points </a:t>
            </a:r>
            <a:r>
              <a:rPr lang="en-US" sz="1800">
                <a:latin typeface="Montserrat Light"/>
                <a:ea typeface="Montserrat Light"/>
                <a:cs typeface="Montserrat Light"/>
                <a:sym typeface="Montserrat Light"/>
              </a:rPr>
              <a:t>in a student’s education journey </a:t>
            </a:r>
            <a:r>
              <a:rPr lang="en-US" sz="1800" b="1"/>
              <a:t>through high school, post-secondary, and then into the workforce</a:t>
            </a:r>
            <a:r>
              <a:rPr lang="en-US" sz="1800">
                <a:latin typeface="Montserrat Light"/>
                <a:ea typeface="Montserrat Light"/>
                <a:cs typeface="Montserrat Light"/>
                <a:sym typeface="Montserrat Light"/>
              </a:rPr>
              <a:t>. </a:t>
            </a:r>
            <a:endParaRPr sz="1800">
              <a:latin typeface="Montserrat Light"/>
              <a:ea typeface="Montserrat Light"/>
              <a:cs typeface="Montserrat Light"/>
              <a:sym typeface="Montserrat Light"/>
            </a:endParaRPr>
          </a:p>
          <a:p>
            <a:pPr marL="0" lvl="0" indent="0" algn="l" rtl="0">
              <a:lnSpc>
                <a:spcPct val="106999"/>
              </a:lnSpc>
              <a:spcBef>
                <a:spcPts val="800"/>
              </a:spcBef>
              <a:spcAft>
                <a:spcPts val="800"/>
              </a:spcAft>
              <a:buClr>
                <a:schemeClr val="dk1"/>
              </a:buClr>
              <a:buSzPts val="1100"/>
              <a:buFont typeface="Arial"/>
              <a:buNone/>
            </a:pPr>
            <a:r>
              <a:rPr lang="en-US" sz="1800">
                <a:latin typeface="Montserrat Light"/>
                <a:ea typeface="Montserrat Light"/>
                <a:cs typeface="Montserrat Light"/>
                <a:sym typeface="Montserrat Light"/>
              </a:rPr>
              <a:t>Our goal is to achieve a dramatic increase in the number of Black, Latino, and youth experiencing poverty, ages 14-24, who have the </a:t>
            </a:r>
            <a:r>
              <a:rPr lang="en-US" sz="1800" b="1"/>
              <a:t>agency, social capital, skills and credentials, and early labor market outcomes needed to thrive in the workforce and life.</a:t>
            </a:r>
            <a:endParaRPr sz="1800">
              <a:solidFill>
                <a:srgbClr val="000000"/>
              </a:solidFill>
            </a:endParaRPr>
          </a:p>
        </p:txBody>
      </p:sp>
      <p:sp>
        <p:nvSpPr>
          <p:cNvPr id="966" name="Google Shape;966;p114"/>
          <p:cNvSpPr/>
          <p:nvPr/>
        </p:nvSpPr>
        <p:spPr>
          <a:xfrm>
            <a:off x="9450" y="0"/>
            <a:ext cx="4162500" cy="6858000"/>
          </a:xfrm>
          <a:prstGeom prst="rect">
            <a:avLst/>
          </a:prstGeom>
          <a:solidFill>
            <a:srgbClr val="253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7" name="Google Shape;967;p114"/>
          <p:cNvPicPr preferRelativeResize="0"/>
          <p:nvPr/>
        </p:nvPicPr>
        <p:blipFill rotWithShape="1">
          <a:blip r:embed="rId3">
            <a:alphaModFix amt="49000"/>
          </a:blip>
          <a:srcRect l="9722" t="9722"/>
          <a:stretch/>
        </p:blipFill>
        <p:spPr>
          <a:xfrm rot="5400000">
            <a:off x="39489" y="-26665"/>
            <a:ext cx="4109696" cy="4155226"/>
          </a:xfrm>
          <a:prstGeom prst="rect">
            <a:avLst/>
          </a:prstGeom>
          <a:noFill/>
          <a:ln>
            <a:noFill/>
          </a:ln>
        </p:spPr>
      </p:pic>
      <p:pic>
        <p:nvPicPr>
          <p:cNvPr id="968" name="Google Shape;968;p114"/>
          <p:cNvPicPr preferRelativeResize="0"/>
          <p:nvPr/>
        </p:nvPicPr>
        <p:blipFill rotWithShape="1">
          <a:blip r:embed="rId3">
            <a:alphaModFix amt="49000"/>
          </a:blip>
          <a:srcRect l="11134" t="11134" r="29351"/>
          <a:stretch/>
        </p:blipFill>
        <p:spPr>
          <a:xfrm rot="5400000">
            <a:off x="713475" y="3399524"/>
            <a:ext cx="2752199" cy="4164751"/>
          </a:xfrm>
          <a:prstGeom prst="rect">
            <a:avLst/>
          </a:prstGeom>
          <a:noFill/>
          <a:ln>
            <a:noFill/>
          </a:ln>
        </p:spPr>
      </p:pic>
      <p:sp>
        <p:nvSpPr>
          <p:cNvPr id="969" name="Google Shape;969;p114"/>
          <p:cNvSpPr txBox="1">
            <a:spLocks noGrp="1"/>
          </p:cNvSpPr>
          <p:nvPr>
            <p:ph type="sldNum" idx="12"/>
          </p:nvPr>
        </p:nvSpPr>
        <p:spPr>
          <a:xfrm>
            <a:off x="5702926" y="6356350"/>
            <a:ext cx="3645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fld id="{00000000-1234-1234-1234-123412341234}" type="slidenum">
              <a:rPr lang="en-US">
                <a:solidFill>
                  <a:srgbClr val="FFFFFF"/>
                </a:solidFill>
              </a:rPr>
              <a:t>35</a:t>
            </a:fld>
            <a:endParaRPr>
              <a:solidFill>
                <a:srgbClr val="FFFFFF"/>
              </a:solidFill>
            </a:endParaRPr>
          </a:p>
        </p:txBody>
      </p:sp>
      <p:sp>
        <p:nvSpPr>
          <p:cNvPr id="970" name="Google Shape;970;p114"/>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971" name="Google Shape;971;p114"/>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BACKGROUND</a:t>
            </a:r>
            <a:endParaRPr/>
          </a:p>
        </p:txBody>
      </p:sp>
      <p:pic>
        <p:nvPicPr>
          <p:cNvPr id="972" name="Google Shape;972;p114"/>
          <p:cNvPicPr preferRelativeResize="0"/>
          <p:nvPr/>
        </p:nvPicPr>
        <p:blipFill rotWithShape="1">
          <a:blip r:embed="rId4">
            <a:alphaModFix/>
          </a:blip>
          <a:srcRect l="21378" r="19711"/>
          <a:stretch/>
        </p:blipFill>
        <p:spPr>
          <a:xfrm>
            <a:off x="353588" y="403275"/>
            <a:ext cx="3414649" cy="5783250"/>
          </a:xfrm>
          <a:prstGeom prst="rect">
            <a:avLst/>
          </a:prstGeom>
          <a:noFill/>
          <a:ln>
            <a:noFill/>
          </a:ln>
        </p:spPr>
      </p:pic>
      <p:sp>
        <p:nvSpPr>
          <p:cNvPr id="973" name="Google Shape;973;p114"/>
          <p:cNvSpPr/>
          <p:nvPr/>
        </p:nvSpPr>
        <p:spPr>
          <a:xfrm rot="8745619">
            <a:off x="3055056" y="5878246"/>
            <a:ext cx="1019212" cy="209546"/>
          </a:xfrm>
          <a:custGeom>
            <a:avLst/>
            <a:gdLst/>
            <a:ahLst/>
            <a:cxnLst/>
            <a:rect l="l" t="t" r="r" b="b"/>
            <a:pathLst>
              <a:path w="27432" h="13335" extrusionOk="0">
                <a:moveTo>
                  <a:pt x="0" y="381"/>
                </a:moveTo>
                <a:lnTo>
                  <a:pt x="381" y="13335"/>
                </a:lnTo>
                <a:lnTo>
                  <a:pt x="27432" y="12573"/>
                </a:lnTo>
                <a:lnTo>
                  <a:pt x="25527" y="0"/>
                </a:lnTo>
                <a:close/>
              </a:path>
            </a:pathLst>
          </a:custGeom>
          <a:solidFill>
            <a:srgbClr val="F04D26"/>
          </a:solidFill>
          <a:ln>
            <a:noFill/>
          </a:ln>
        </p:spPr>
      </p:sp>
      <p:sp>
        <p:nvSpPr>
          <p:cNvPr id="974" name="Google Shape;974;p114"/>
          <p:cNvSpPr/>
          <p:nvPr/>
        </p:nvSpPr>
        <p:spPr>
          <a:xfrm rot="-1623386">
            <a:off x="126132" y="456450"/>
            <a:ext cx="1019199" cy="209553"/>
          </a:xfrm>
          <a:custGeom>
            <a:avLst/>
            <a:gdLst/>
            <a:ahLst/>
            <a:cxnLst/>
            <a:rect l="l" t="t" r="r" b="b"/>
            <a:pathLst>
              <a:path w="27432" h="13335" extrusionOk="0">
                <a:moveTo>
                  <a:pt x="0" y="381"/>
                </a:moveTo>
                <a:lnTo>
                  <a:pt x="381" y="13335"/>
                </a:lnTo>
                <a:lnTo>
                  <a:pt x="27432" y="12573"/>
                </a:lnTo>
                <a:lnTo>
                  <a:pt x="25527" y="0"/>
                </a:lnTo>
                <a:close/>
              </a:path>
            </a:pathLst>
          </a:custGeom>
          <a:solidFill>
            <a:srgbClr val="F04D26"/>
          </a:solidFill>
          <a:ln>
            <a:noFill/>
          </a:ln>
        </p:spPr>
      </p:sp>
      <p:sp>
        <p:nvSpPr>
          <p:cNvPr id="975" name="Google Shape;975;p114"/>
          <p:cNvSpPr txBox="1"/>
          <p:nvPr/>
        </p:nvSpPr>
        <p:spPr>
          <a:xfrm>
            <a:off x="240477" y="6282550"/>
            <a:ext cx="2686200" cy="20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900">
                <a:solidFill>
                  <a:srgbClr val="FFFFFF"/>
                </a:solidFill>
                <a:latin typeface="Montserrat"/>
                <a:ea typeface="Montserrat"/>
                <a:cs typeface="Montserrat"/>
                <a:sym typeface="Montserrat"/>
              </a:rPr>
              <a:t>Illustration by Ladasia Bryant, age 19</a:t>
            </a:r>
            <a:endParaRPr sz="90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100"/>
              <a:buFont typeface="Arial"/>
              <a:buNone/>
            </a:pPr>
            <a:endParaRPr sz="900">
              <a:solidFill>
                <a:srgbClr val="FFFFFF"/>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79"/>
        <p:cNvGrpSpPr/>
        <p:nvPr/>
      </p:nvGrpSpPr>
      <p:grpSpPr>
        <a:xfrm>
          <a:off x="0" y="0"/>
          <a:ext cx="0" cy="0"/>
          <a:chOff x="0" y="0"/>
          <a:chExt cx="0" cy="0"/>
        </a:xfrm>
      </p:grpSpPr>
      <p:sp>
        <p:nvSpPr>
          <p:cNvPr id="980" name="Google Shape;980;p115"/>
          <p:cNvSpPr txBox="1">
            <a:spLocks noGrp="1"/>
          </p:cNvSpPr>
          <p:nvPr>
            <p:ph type="title"/>
          </p:nvPr>
        </p:nvSpPr>
        <p:spPr>
          <a:xfrm>
            <a:off x="4600576" y="1188125"/>
            <a:ext cx="6867900" cy="132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a:t>Striving to Thriving</a:t>
            </a:r>
            <a:endParaRPr sz="4000"/>
          </a:p>
        </p:txBody>
      </p:sp>
      <p:sp>
        <p:nvSpPr>
          <p:cNvPr id="981" name="Google Shape;981;p115"/>
          <p:cNvSpPr txBox="1">
            <a:spLocks noGrp="1"/>
          </p:cNvSpPr>
          <p:nvPr>
            <p:ph type="body" idx="1"/>
          </p:nvPr>
        </p:nvSpPr>
        <p:spPr>
          <a:xfrm>
            <a:off x="4600575" y="2703634"/>
            <a:ext cx="6867900" cy="4079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A 16-month research project led by Goodwin Simon Strategic Research. </a:t>
            </a:r>
            <a:endParaRPr b="1"/>
          </a:p>
          <a:p>
            <a:pPr marL="0" lvl="0" indent="0" algn="l" rtl="0">
              <a:spcBef>
                <a:spcPts val="0"/>
              </a:spcBef>
              <a:spcAft>
                <a:spcPts val="0"/>
              </a:spcAft>
              <a:buNone/>
            </a:pPr>
            <a:endParaRPr b="1"/>
          </a:p>
          <a:p>
            <a:pPr marL="342900" lvl="0" indent="-342900" algn="l" rtl="0">
              <a:spcBef>
                <a:spcPts val="0"/>
              </a:spcBef>
              <a:spcAft>
                <a:spcPts val="0"/>
              </a:spcAft>
              <a:buSzPts val="2000"/>
              <a:buChar char="•"/>
            </a:pPr>
            <a:r>
              <a:rPr lang="en-US">
                <a:latin typeface="Montserrat Light"/>
                <a:ea typeface="Montserrat Light"/>
                <a:cs typeface="Montserrat Light"/>
                <a:sym typeface="Montserrat Light"/>
              </a:rPr>
              <a:t>Conducted deep listening research on the impact of young people’s own mindsets on the formation of their occupational identity, work, and life goals</a:t>
            </a:r>
            <a:endParaRPr>
              <a:latin typeface="Montserrat Light"/>
              <a:ea typeface="Montserrat Light"/>
              <a:cs typeface="Montserrat Light"/>
              <a:sym typeface="Montserrat Light"/>
            </a:endParaRPr>
          </a:p>
          <a:p>
            <a:pPr marL="457200" lvl="0" indent="0" algn="l" rtl="0">
              <a:spcBef>
                <a:spcPts val="0"/>
              </a:spcBef>
              <a:spcAft>
                <a:spcPts val="0"/>
              </a:spcAft>
              <a:buClr>
                <a:schemeClr val="dk1"/>
              </a:buClr>
              <a:buSzPts val="1100"/>
              <a:buFont typeface="Arial"/>
              <a:buNone/>
            </a:pPr>
            <a:endParaRPr>
              <a:latin typeface="Montserrat Light"/>
              <a:ea typeface="Montserrat Light"/>
              <a:cs typeface="Montserrat Light"/>
              <a:sym typeface="Montserrat Light"/>
            </a:endParaRPr>
          </a:p>
          <a:p>
            <a:pPr marL="342900" lvl="0" indent="-342900" algn="l" rtl="0">
              <a:spcBef>
                <a:spcPts val="0"/>
              </a:spcBef>
              <a:spcAft>
                <a:spcPts val="0"/>
              </a:spcAft>
              <a:buSzPts val="2000"/>
              <a:buChar char="•"/>
            </a:pPr>
            <a:r>
              <a:rPr lang="en-US">
                <a:latin typeface="Montserrat Light"/>
                <a:ea typeface="Montserrat Light"/>
                <a:cs typeface="Montserrat Light"/>
                <a:sym typeface="Montserrat Light"/>
              </a:rPr>
              <a:t>Developed an in-depth psychological and emotional understanding of young people, parents, and other adult influencers</a:t>
            </a:r>
            <a:endParaRPr>
              <a:latin typeface="Montserrat Light"/>
              <a:ea typeface="Montserrat Light"/>
              <a:cs typeface="Montserrat Light"/>
              <a:sym typeface="Montserrat Light"/>
            </a:endParaRPr>
          </a:p>
          <a:p>
            <a:pPr marL="0" lvl="0" indent="0" algn="l" rtl="0">
              <a:lnSpc>
                <a:spcPct val="106999"/>
              </a:lnSpc>
              <a:spcBef>
                <a:spcPts val="0"/>
              </a:spcBef>
              <a:spcAft>
                <a:spcPts val="800"/>
              </a:spcAft>
              <a:buClr>
                <a:schemeClr val="dk1"/>
              </a:buClr>
              <a:buSzPts val="1100"/>
              <a:buFont typeface="Arial"/>
              <a:buNone/>
            </a:pPr>
            <a:endParaRPr sz="1800">
              <a:latin typeface="Montserrat Light"/>
              <a:ea typeface="Montserrat Light"/>
              <a:cs typeface="Montserrat Light"/>
              <a:sym typeface="Montserrat Light"/>
            </a:endParaRPr>
          </a:p>
        </p:txBody>
      </p:sp>
      <p:sp>
        <p:nvSpPr>
          <p:cNvPr id="982" name="Google Shape;982;p115"/>
          <p:cNvSpPr/>
          <p:nvPr/>
        </p:nvSpPr>
        <p:spPr>
          <a:xfrm>
            <a:off x="9450" y="0"/>
            <a:ext cx="4162500" cy="6858000"/>
          </a:xfrm>
          <a:prstGeom prst="rect">
            <a:avLst/>
          </a:prstGeom>
          <a:solidFill>
            <a:srgbClr val="253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3" name="Google Shape;983;p115"/>
          <p:cNvPicPr preferRelativeResize="0"/>
          <p:nvPr/>
        </p:nvPicPr>
        <p:blipFill rotWithShape="1">
          <a:blip r:embed="rId3">
            <a:alphaModFix amt="49000"/>
          </a:blip>
          <a:srcRect l="9722" t="9722"/>
          <a:stretch/>
        </p:blipFill>
        <p:spPr>
          <a:xfrm rot="5400000">
            <a:off x="39489" y="-26665"/>
            <a:ext cx="4109696" cy="4155226"/>
          </a:xfrm>
          <a:prstGeom prst="rect">
            <a:avLst/>
          </a:prstGeom>
          <a:noFill/>
          <a:ln>
            <a:noFill/>
          </a:ln>
        </p:spPr>
      </p:pic>
      <p:pic>
        <p:nvPicPr>
          <p:cNvPr id="984" name="Google Shape;984;p115"/>
          <p:cNvPicPr preferRelativeResize="0"/>
          <p:nvPr/>
        </p:nvPicPr>
        <p:blipFill rotWithShape="1">
          <a:blip r:embed="rId3">
            <a:alphaModFix amt="49000"/>
          </a:blip>
          <a:srcRect l="11134" t="11134" r="29351"/>
          <a:stretch/>
        </p:blipFill>
        <p:spPr>
          <a:xfrm rot="5400000">
            <a:off x="713475" y="3399524"/>
            <a:ext cx="2752199" cy="4164751"/>
          </a:xfrm>
          <a:prstGeom prst="rect">
            <a:avLst/>
          </a:prstGeom>
          <a:noFill/>
          <a:ln>
            <a:noFill/>
          </a:ln>
        </p:spPr>
      </p:pic>
      <p:sp>
        <p:nvSpPr>
          <p:cNvPr id="985" name="Google Shape;985;p115"/>
          <p:cNvSpPr txBox="1">
            <a:spLocks noGrp="1"/>
          </p:cNvSpPr>
          <p:nvPr>
            <p:ph type="sldNum" idx="12"/>
          </p:nvPr>
        </p:nvSpPr>
        <p:spPr>
          <a:xfrm>
            <a:off x="5702926" y="6356350"/>
            <a:ext cx="3645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fld id="{00000000-1234-1234-1234-123412341234}" type="slidenum">
              <a:rPr lang="en-US">
                <a:solidFill>
                  <a:srgbClr val="FFFFFF"/>
                </a:solidFill>
              </a:rPr>
              <a:t>36</a:t>
            </a:fld>
            <a:endParaRPr>
              <a:solidFill>
                <a:srgbClr val="FFFFFF"/>
              </a:solidFill>
            </a:endParaRPr>
          </a:p>
        </p:txBody>
      </p:sp>
      <p:sp>
        <p:nvSpPr>
          <p:cNvPr id="986" name="Google Shape;986;p115"/>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987" name="Google Shape;987;p115"/>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BACKGROUND</a:t>
            </a:r>
            <a:endParaRPr/>
          </a:p>
        </p:txBody>
      </p:sp>
      <p:pic>
        <p:nvPicPr>
          <p:cNvPr id="988" name="Google Shape;988;p115"/>
          <p:cNvPicPr preferRelativeResize="0"/>
          <p:nvPr/>
        </p:nvPicPr>
        <p:blipFill rotWithShape="1">
          <a:blip r:embed="rId4">
            <a:alphaModFix/>
          </a:blip>
          <a:srcRect l="13673" t="14379" r="21648" b="4701"/>
          <a:stretch/>
        </p:blipFill>
        <p:spPr>
          <a:xfrm>
            <a:off x="313550" y="399875"/>
            <a:ext cx="3552027" cy="5790467"/>
          </a:xfrm>
          <a:prstGeom prst="rect">
            <a:avLst/>
          </a:prstGeom>
          <a:noFill/>
          <a:ln>
            <a:noFill/>
          </a:ln>
        </p:spPr>
      </p:pic>
      <p:sp>
        <p:nvSpPr>
          <p:cNvPr id="989" name="Google Shape;989;p115"/>
          <p:cNvSpPr txBox="1"/>
          <p:nvPr/>
        </p:nvSpPr>
        <p:spPr>
          <a:xfrm>
            <a:off x="259475" y="6284450"/>
            <a:ext cx="3000000" cy="32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900">
                <a:solidFill>
                  <a:srgbClr val="FFFFFF"/>
                </a:solidFill>
                <a:latin typeface="Montserrat"/>
                <a:ea typeface="Montserrat"/>
                <a:cs typeface="Montserrat"/>
                <a:sym typeface="Montserrat"/>
              </a:rPr>
              <a:t>Illustration by Brenda Rivera, age group 15-17</a:t>
            </a:r>
            <a:endParaRPr sz="900">
              <a:solidFill>
                <a:srgbClr val="FFFFFF"/>
              </a:solidFill>
              <a:latin typeface="Montserrat"/>
              <a:ea typeface="Montserrat"/>
              <a:cs typeface="Montserrat"/>
              <a:sym typeface="Montserrat"/>
            </a:endParaRPr>
          </a:p>
        </p:txBody>
      </p:sp>
      <p:sp>
        <p:nvSpPr>
          <p:cNvPr id="990" name="Google Shape;990;p115"/>
          <p:cNvSpPr/>
          <p:nvPr/>
        </p:nvSpPr>
        <p:spPr>
          <a:xfrm rot="-1984448">
            <a:off x="-8666" y="467263"/>
            <a:ext cx="1019167" cy="209539"/>
          </a:xfrm>
          <a:custGeom>
            <a:avLst/>
            <a:gdLst/>
            <a:ahLst/>
            <a:cxnLst/>
            <a:rect l="l" t="t" r="r" b="b"/>
            <a:pathLst>
              <a:path w="27432" h="13335" extrusionOk="0">
                <a:moveTo>
                  <a:pt x="0" y="381"/>
                </a:moveTo>
                <a:lnTo>
                  <a:pt x="381" y="13335"/>
                </a:lnTo>
                <a:lnTo>
                  <a:pt x="27432" y="12573"/>
                </a:lnTo>
                <a:lnTo>
                  <a:pt x="25527" y="0"/>
                </a:lnTo>
                <a:close/>
              </a:path>
            </a:pathLst>
          </a:custGeom>
          <a:solidFill>
            <a:srgbClr val="F04D26"/>
          </a:solidFill>
          <a:ln>
            <a:noFill/>
          </a:ln>
        </p:spPr>
      </p:sp>
      <p:sp>
        <p:nvSpPr>
          <p:cNvPr id="991" name="Google Shape;991;p115"/>
          <p:cNvSpPr/>
          <p:nvPr/>
        </p:nvSpPr>
        <p:spPr>
          <a:xfrm rot="8745619">
            <a:off x="3085756" y="5929396"/>
            <a:ext cx="1019212" cy="209546"/>
          </a:xfrm>
          <a:custGeom>
            <a:avLst/>
            <a:gdLst/>
            <a:ahLst/>
            <a:cxnLst/>
            <a:rect l="l" t="t" r="r" b="b"/>
            <a:pathLst>
              <a:path w="27432" h="13335" extrusionOk="0">
                <a:moveTo>
                  <a:pt x="0" y="381"/>
                </a:moveTo>
                <a:lnTo>
                  <a:pt x="381" y="13335"/>
                </a:lnTo>
                <a:lnTo>
                  <a:pt x="27432" y="12573"/>
                </a:lnTo>
                <a:lnTo>
                  <a:pt x="25527" y="0"/>
                </a:lnTo>
                <a:close/>
              </a:path>
            </a:pathLst>
          </a:custGeom>
          <a:solidFill>
            <a:srgbClr val="F04D26"/>
          </a:solidFill>
          <a:ln>
            <a:noFill/>
          </a:ln>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116"/>
          <p:cNvSpPr txBox="1">
            <a:spLocks noGrp="1"/>
          </p:cNvSpPr>
          <p:nvPr>
            <p:ph type="title"/>
          </p:nvPr>
        </p:nvSpPr>
        <p:spPr>
          <a:xfrm>
            <a:off x="462875" y="365125"/>
            <a:ext cx="108909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Montserrat Alternates"/>
              <a:buNone/>
            </a:pPr>
            <a:r>
              <a:rPr lang="en-US" sz="4000"/>
              <a:t>Participants and Methodology </a:t>
            </a:r>
            <a:endParaRPr sz="4000"/>
          </a:p>
        </p:txBody>
      </p:sp>
      <p:sp>
        <p:nvSpPr>
          <p:cNvPr id="997" name="Google Shape;997;p116"/>
          <p:cNvSpPr txBox="1">
            <a:spLocks noGrp="1"/>
          </p:cNvSpPr>
          <p:nvPr>
            <p:ph type="body" idx="1"/>
          </p:nvPr>
        </p:nvSpPr>
        <p:spPr>
          <a:xfrm>
            <a:off x="462875" y="1690825"/>
            <a:ext cx="10890900" cy="448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t>Between November 2018 and June 2019 researchers conducted qualitative and quantitative research across the United States. In total researchers conducted 57 focus groups and 7 in-depth interviews at 17 research sites across the United States. They also 2 online asynchronous focus groups and 1 online national survey (n 3545).</a:t>
            </a:r>
            <a:endParaRPr sz="1800"/>
          </a:p>
          <a:p>
            <a:pPr marL="0" lvl="0" indent="0" algn="l" rtl="0">
              <a:spcBef>
                <a:spcPts val="1000"/>
              </a:spcBef>
              <a:spcAft>
                <a:spcPts val="0"/>
              </a:spcAft>
              <a:buNone/>
            </a:pPr>
            <a:r>
              <a:rPr lang="en-US" sz="1800"/>
              <a:t>The target research population was young Black and Hispanic young people of any income and white young people from households with lower incomes between the ages of 15 and 21. To learn more about young people’s experiences and mindsets we also conducted groups among parents and guardians of our target population and adults who work with or volunteer with our target population.</a:t>
            </a:r>
            <a:endParaRPr sz="1800"/>
          </a:p>
          <a:p>
            <a:pPr marL="0" lvl="0" indent="0" algn="l" rtl="0">
              <a:lnSpc>
                <a:spcPct val="100000"/>
              </a:lnSpc>
              <a:spcBef>
                <a:spcPts val="1000"/>
              </a:spcBef>
              <a:spcAft>
                <a:spcPts val="0"/>
              </a:spcAft>
              <a:buNone/>
            </a:pPr>
            <a:r>
              <a:rPr lang="en-US" sz="1800"/>
              <a:t>A full description of the research methodology can be found in the </a:t>
            </a:r>
            <a:r>
              <a:rPr lang="en-US" sz="1800" u="sng">
                <a:solidFill>
                  <a:schemeClr val="hlink"/>
                </a:solidFill>
                <a:hlinkClick r:id="rId3"/>
              </a:rPr>
              <a:t>Striving to Thriving report</a:t>
            </a:r>
            <a:r>
              <a:rPr lang="en-US" sz="1800"/>
              <a:t>. </a:t>
            </a:r>
            <a:endParaRPr sz="1800"/>
          </a:p>
          <a:p>
            <a:pPr marL="0" lvl="0" indent="0" algn="l" rtl="0">
              <a:lnSpc>
                <a:spcPct val="100000"/>
              </a:lnSpc>
              <a:spcBef>
                <a:spcPts val="0"/>
              </a:spcBef>
              <a:spcAft>
                <a:spcPts val="0"/>
              </a:spcAft>
              <a:buNone/>
            </a:pPr>
            <a:endParaRPr sz="1800"/>
          </a:p>
        </p:txBody>
      </p:sp>
      <p:sp>
        <p:nvSpPr>
          <p:cNvPr id="998" name="Google Shape;998;p116"/>
          <p:cNvSpPr txBox="1">
            <a:spLocks noGrp="1"/>
          </p:cNvSpPr>
          <p:nvPr>
            <p:ph type="sldNum" idx="12"/>
          </p:nvPr>
        </p:nvSpPr>
        <p:spPr>
          <a:xfrm>
            <a:off x="11827501" y="6356350"/>
            <a:ext cx="364500" cy="365100"/>
          </a:xfrm>
          <a:prstGeom prst="rect">
            <a:avLst/>
          </a:prstGeom>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a:solidFill>
                  <a:srgbClr val="FFFFFF"/>
                </a:solidFill>
              </a:rPr>
              <a:t>37</a:t>
            </a:fld>
            <a:endParaRPr>
              <a:solidFill>
                <a:srgbClr val="FFFFFF"/>
              </a:solidFill>
            </a:endParaRPr>
          </a:p>
        </p:txBody>
      </p:sp>
      <p:sp>
        <p:nvSpPr>
          <p:cNvPr id="999" name="Google Shape;999;p116"/>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1000" name="Google Shape;1000;p116"/>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BACKGROUND</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pic>
        <p:nvPicPr>
          <p:cNvPr id="1005" name="Google Shape;1005;p117"/>
          <p:cNvPicPr preferRelativeResize="0"/>
          <p:nvPr/>
        </p:nvPicPr>
        <p:blipFill rotWithShape="1">
          <a:blip r:embed="rId3">
            <a:alphaModFix amt="31000"/>
          </a:blip>
          <a:srcRect r="-4253"/>
          <a:stretch/>
        </p:blipFill>
        <p:spPr>
          <a:xfrm>
            <a:off x="2432304" y="1773936"/>
            <a:ext cx="9850645" cy="5084064"/>
          </a:xfrm>
          <a:prstGeom prst="rect">
            <a:avLst/>
          </a:prstGeom>
          <a:noFill/>
          <a:ln>
            <a:noFill/>
          </a:ln>
        </p:spPr>
      </p:pic>
      <p:sp>
        <p:nvSpPr>
          <p:cNvPr id="1006" name="Google Shape;1006;p117"/>
          <p:cNvSpPr txBox="1">
            <a:spLocks noGrp="1"/>
          </p:cNvSpPr>
          <p:nvPr>
            <p:ph type="title"/>
          </p:nvPr>
        </p:nvSpPr>
        <p:spPr>
          <a:xfrm>
            <a:off x="838200" y="421675"/>
            <a:ext cx="103239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400"/>
              <a:buFont typeface="Montserrat Alternates"/>
              <a:buNone/>
            </a:pPr>
            <a:r>
              <a:rPr lang="en-US" sz="4000"/>
              <a:t>17 Qualitative Research Sites </a:t>
            </a:r>
            <a:endParaRPr sz="4000"/>
          </a:p>
          <a:p>
            <a:pPr marL="0" lvl="0" indent="0" algn="l" rtl="0">
              <a:lnSpc>
                <a:spcPct val="100000"/>
              </a:lnSpc>
              <a:spcBef>
                <a:spcPts val="0"/>
              </a:spcBef>
              <a:spcAft>
                <a:spcPts val="0"/>
              </a:spcAft>
              <a:buClr>
                <a:schemeClr val="dk2"/>
              </a:buClr>
              <a:buSzPts val="4400"/>
              <a:buFont typeface="Montserrat Alternates"/>
              <a:buNone/>
            </a:pPr>
            <a:r>
              <a:rPr lang="en-US" sz="2000" b="1">
                <a:latin typeface="Montserrat"/>
                <a:ea typeface="Montserrat"/>
                <a:cs typeface="Montserrat"/>
                <a:sym typeface="Montserrat"/>
              </a:rPr>
              <a:t> 2018 / 2019</a:t>
            </a:r>
            <a:endParaRPr sz="2000"/>
          </a:p>
        </p:txBody>
      </p:sp>
      <p:sp>
        <p:nvSpPr>
          <p:cNvPr id="1007" name="Google Shape;1007;p117"/>
          <p:cNvSpPr txBox="1">
            <a:spLocks noGrp="1"/>
          </p:cNvSpPr>
          <p:nvPr>
            <p:ph type="sldNum" idx="12"/>
          </p:nvPr>
        </p:nvSpPr>
        <p:spPr>
          <a:xfrm>
            <a:off x="11827501" y="6356350"/>
            <a:ext cx="3645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fld id="{00000000-1234-1234-1234-123412341234}" type="slidenum">
              <a:rPr lang="en-US">
                <a:solidFill>
                  <a:srgbClr val="FFFFFF"/>
                </a:solidFill>
              </a:rPr>
              <a:t>38</a:t>
            </a:fld>
            <a:endParaRPr>
              <a:solidFill>
                <a:srgbClr val="FFFFFF"/>
              </a:solidFill>
            </a:endParaRPr>
          </a:p>
        </p:txBody>
      </p:sp>
      <p:sp>
        <p:nvSpPr>
          <p:cNvPr id="1008" name="Google Shape;1008;p117"/>
          <p:cNvSpPr txBox="1"/>
          <p:nvPr/>
        </p:nvSpPr>
        <p:spPr>
          <a:xfrm>
            <a:off x="7456215" y="5008201"/>
            <a:ext cx="1084800" cy="192900"/>
          </a:xfrm>
          <a:prstGeom prst="rect">
            <a:avLst/>
          </a:prstGeom>
          <a:noFill/>
          <a:ln>
            <a:noFill/>
          </a:ln>
        </p:spPr>
        <p:txBody>
          <a:bodyPr spcFirstLastPara="1" wrap="square" lIns="0" tIns="0" rIns="0" bIns="0" anchor="t" anchorCtr="0">
            <a:noAutofit/>
          </a:bodyPr>
          <a:lstStyle/>
          <a:p>
            <a:pPr marL="0" marR="0" lvl="0" indent="0" algn="l" rtl="0">
              <a:lnSpc>
                <a:spcPct val="115909"/>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New Orleans, LA</a:t>
            </a:r>
            <a:endParaRPr sz="1200" b="1" i="0" u="none" strike="noStrike" cap="none">
              <a:solidFill>
                <a:schemeClr val="dk1"/>
              </a:solidFill>
              <a:latin typeface="Calibri"/>
              <a:ea typeface="Calibri"/>
              <a:cs typeface="Calibri"/>
              <a:sym typeface="Calibri"/>
            </a:endParaRPr>
          </a:p>
        </p:txBody>
      </p:sp>
      <p:sp>
        <p:nvSpPr>
          <p:cNvPr id="1009" name="Google Shape;1009;p117"/>
          <p:cNvSpPr/>
          <p:nvPr/>
        </p:nvSpPr>
        <p:spPr>
          <a:xfrm>
            <a:off x="1761400" y="3352287"/>
            <a:ext cx="2042100" cy="371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0" name="Google Shape;1010;p117"/>
          <p:cNvSpPr txBox="1"/>
          <p:nvPr/>
        </p:nvSpPr>
        <p:spPr>
          <a:xfrm>
            <a:off x="3335909" y="4340467"/>
            <a:ext cx="1053000" cy="210600"/>
          </a:xfrm>
          <a:prstGeom prst="rect">
            <a:avLst/>
          </a:prstGeom>
          <a:noFill/>
          <a:ln>
            <a:noFill/>
          </a:ln>
        </p:spPr>
        <p:txBody>
          <a:bodyPr spcFirstLastPara="1" wrap="square" lIns="0" tIns="0" rIns="0" bIns="0" anchor="t" anchorCtr="0">
            <a:noAutofit/>
          </a:bodyPr>
          <a:lstStyle/>
          <a:p>
            <a:pPr marL="0" marR="0" lvl="0" indent="0" algn="l" rtl="0">
              <a:lnSpc>
                <a:spcPct val="115909"/>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Los Angeles, CA</a:t>
            </a:r>
            <a:endParaRPr sz="1200" b="1" i="0" u="none" strike="noStrike" cap="none">
              <a:solidFill>
                <a:schemeClr val="dk1"/>
              </a:solidFill>
              <a:latin typeface="Calibri"/>
              <a:ea typeface="Calibri"/>
              <a:cs typeface="Calibri"/>
              <a:sym typeface="Calibri"/>
            </a:endParaRPr>
          </a:p>
        </p:txBody>
      </p:sp>
      <p:sp>
        <p:nvSpPr>
          <p:cNvPr id="1011" name="Google Shape;1011;p117"/>
          <p:cNvSpPr txBox="1"/>
          <p:nvPr/>
        </p:nvSpPr>
        <p:spPr>
          <a:xfrm>
            <a:off x="3074883" y="2026880"/>
            <a:ext cx="832800" cy="192900"/>
          </a:xfrm>
          <a:prstGeom prst="rect">
            <a:avLst/>
          </a:prstGeom>
          <a:noFill/>
          <a:ln>
            <a:noFill/>
          </a:ln>
        </p:spPr>
        <p:txBody>
          <a:bodyPr spcFirstLastPara="1" wrap="square" lIns="0" tIns="0" rIns="0" bIns="0" anchor="t" anchorCtr="0">
            <a:noAutofit/>
          </a:bodyPr>
          <a:lstStyle/>
          <a:p>
            <a:pPr marL="0" marR="0" lvl="0" indent="0" algn="l" rtl="0">
              <a:lnSpc>
                <a:spcPct val="115909"/>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Yakima, WA</a:t>
            </a:r>
            <a:endParaRPr sz="1200" b="1" i="0" u="none" strike="noStrike" cap="none">
              <a:solidFill>
                <a:schemeClr val="dk1"/>
              </a:solidFill>
              <a:latin typeface="Calibri"/>
              <a:ea typeface="Calibri"/>
              <a:cs typeface="Calibri"/>
              <a:sym typeface="Calibri"/>
            </a:endParaRPr>
          </a:p>
        </p:txBody>
      </p:sp>
      <p:sp>
        <p:nvSpPr>
          <p:cNvPr id="1012" name="Google Shape;1012;p117"/>
          <p:cNvSpPr txBox="1"/>
          <p:nvPr/>
        </p:nvSpPr>
        <p:spPr>
          <a:xfrm>
            <a:off x="8899662" y="5547355"/>
            <a:ext cx="984600" cy="167700"/>
          </a:xfrm>
          <a:prstGeom prst="rect">
            <a:avLst/>
          </a:prstGeom>
          <a:noFill/>
          <a:ln>
            <a:noFill/>
          </a:ln>
        </p:spPr>
        <p:txBody>
          <a:bodyPr spcFirstLastPara="1" wrap="square" lIns="0" tIns="0" rIns="0" bIns="0" anchor="t" anchorCtr="0">
            <a:noAutofit/>
          </a:bodyPr>
          <a:lstStyle/>
          <a:p>
            <a:pPr marL="0" marR="0" lvl="0" indent="0" algn="l" rtl="0">
              <a:lnSpc>
                <a:spcPct val="115909"/>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Belle Glade, FL </a:t>
            </a:r>
            <a:endParaRPr sz="1200" b="1" i="0" u="none" strike="noStrike" cap="none">
              <a:solidFill>
                <a:schemeClr val="dk1"/>
              </a:solidFill>
              <a:latin typeface="Calibri"/>
              <a:ea typeface="Calibri"/>
              <a:cs typeface="Calibri"/>
              <a:sym typeface="Calibri"/>
            </a:endParaRPr>
          </a:p>
        </p:txBody>
      </p:sp>
      <p:sp>
        <p:nvSpPr>
          <p:cNvPr id="1013" name="Google Shape;1013;p117"/>
          <p:cNvSpPr txBox="1"/>
          <p:nvPr/>
        </p:nvSpPr>
        <p:spPr>
          <a:xfrm>
            <a:off x="9020008" y="4633384"/>
            <a:ext cx="780300" cy="167700"/>
          </a:xfrm>
          <a:prstGeom prst="rect">
            <a:avLst/>
          </a:prstGeom>
          <a:noFill/>
          <a:ln>
            <a:noFill/>
          </a:ln>
        </p:spPr>
        <p:txBody>
          <a:bodyPr spcFirstLastPara="1" wrap="square" lIns="0" tIns="0" rIns="0" bIns="0" anchor="t" anchorCtr="0">
            <a:noAutofit/>
          </a:bodyPr>
          <a:lstStyle/>
          <a:p>
            <a:pPr marL="0" marR="0" lvl="0" indent="0" algn="l" rtl="0">
              <a:lnSpc>
                <a:spcPct val="115909"/>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Atlanta, GA</a:t>
            </a:r>
            <a:endParaRPr sz="1200" b="1" i="0" u="none" strike="noStrike" cap="none">
              <a:solidFill>
                <a:schemeClr val="dk1"/>
              </a:solidFill>
              <a:latin typeface="Calibri"/>
              <a:ea typeface="Calibri"/>
              <a:cs typeface="Calibri"/>
              <a:sym typeface="Calibri"/>
            </a:endParaRPr>
          </a:p>
        </p:txBody>
      </p:sp>
      <p:sp>
        <p:nvSpPr>
          <p:cNvPr id="1014" name="Google Shape;1014;p117"/>
          <p:cNvSpPr/>
          <p:nvPr/>
        </p:nvSpPr>
        <p:spPr>
          <a:xfrm>
            <a:off x="1239467" y="2609050"/>
            <a:ext cx="2042100" cy="371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5" name="Google Shape;1015;p117"/>
          <p:cNvSpPr txBox="1"/>
          <p:nvPr/>
        </p:nvSpPr>
        <p:spPr>
          <a:xfrm>
            <a:off x="2795049" y="3661222"/>
            <a:ext cx="1138800" cy="192900"/>
          </a:xfrm>
          <a:prstGeom prst="rect">
            <a:avLst/>
          </a:prstGeom>
          <a:noFill/>
          <a:ln>
            <a:noFill/>
          </a:ln>
        </p:spPr>
        <p:txBody>
          <a:bodyPr spcFirstLastPara="1" wrap="square" lIns="0" tIns="0" rIns="0" bIns="0" anchor="t" anchorCtr="0">
            <a:noAutofit/>
          </a:bodyPr>
          <a:lstStyle/>
          <a:p>
            <a:pPr marL="0" marR="0" lvl="0" indent="0" algn="l" rtl="0">
              <a:lnSpc>
                <a:spcPct val="115909"/>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Oakland, CA</a:t>
            </a:r>
            <a:endParaRPr sz="1200" b="1" i="0" u="none" strike="noStrike" cap="none">
              <a:solidFill>
                <a:schemeClr val="dk1"/>
              </a:solidFill>
              <a:latin typeface="Calibri"/>
              <a:ea typeface="Calibri"/>
              <a:cs typeface="Calibri"/>
              <a:sym typeface="Calibri"/>
            </a:endParaRPr>
          </a:p>
        </p:txBody>
      </p:sp>
      <p:pic>
        <p:nvPicPr>
          <p:cNvPr id="1016" name="Google Shape;1016;p117"/>
          <p:cNvPicPr preferRelativeResize="0"/>
          <p:nvPr/>
        </p:nvPicPr>
        <p:blipFill rotWithShape="1">
          <a:blip r:embed="rId4">
            <a:alphaModFix/>
          </a:blip>
          <a:srcRect/>
          <a:stretch/>
        </p:blipFill>
        <p:spPr>
          <a:xfrm>
            <a:off x="8382761" y="3236776"/>
            <a:ext cx="148591" cy="247649"/>
          </a:xfrm>
          <a:prstGeom prst="rect">
            <a:avLst/>
          </a:prstGeom>
          <a:noFill/>
          <a:ln>
            <a:noFill/>
          </a:ln>
        </p:spPr>
      </p:pic>
      <p:sp>
        <p:nvSpPr>
          <p:cNvPr id="1017" name="Google Shape;1017;p117"/>
          <p:cNvSpPr txBox="1"/>
          <p:nvPr/>
        </p:nvSpPr>
        <p:spPr>
          <a:xfrm>
            <a:off x="9997181" y="3184587"/>
            <a:ext cx="924000" cy="167700"/>
          </a:xfrm>
          <a:prstGeom prst="rect">
            <a:avLst/>
          </a:prstGeom>
          <a:noFill/>
          <a:ln>
            <a:noFill/>
          </a:ln>
        </p:spPr>
        <p:txBody>
          <a:bodyPr spcFirstLastPara="1" wrap="square" lIns="0" tIns="0" rIns="0" bIns="0" anchor="t" anchorCtr="0">
            <a:noAutofit/>
          </a:bodyPr>
          <a:lstStyle/>
          <a:p>
            <a:pPr marL="0" marR="0" lvl="0" indent="0" algn="l" rtl="0">
              <a:lnSpc>
                <a:spcPct val="115909"/>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New York, NY </a:t>
            </a:r>
            <a:endParaRPr sz="1200" b="1" i="0" u="none" strike="noStrike" cap="none">
              <a:solidFill>
                <a:schemeClr val="dk1"/>
              </a:solidFill>
              <a:latin typeface="Calibri"/>
              <a:ea typeface="Calibri"/>
              <a:cs typeface="Calibri"/>
              <a:sym typeface="Calibri"/>
            </a:endParaRPr>
          </a:p>
        </p:txBody>
      </p:sp>
      <p:sp>
        <p:nvSpPr>
          <p:cNvPr id="1018" name="Google Shape;1018;p117"/>
          <p:cNvSpPr txBox="1"/>
          <p:nvPr/>
        </p:nvSpPr>
        <p:spPr>
          <a:xfrm>
            <a:off x="5493393" y="3564588"/>
            <a:ext cx="1035600" cy="192900"/>
          </a:xfrm>
          <a:prstGeom prst="rect">
            <a:avLst/>
          </a:prstGeom>
          <a:noFill/>
          <a:ln>
            <a:noFill/>
          </a:ln>
        </p:spPr>
        <p:txBody>
          <a:bodyPr spcFirstLastPara="1" wrap="square" lIns="0" tIns="0" rIns="0" bIns="0" anchor="t" anchorCtr="0">
            <a:noAutofit/>
          </a:bodyPr>
          <a:lstStyle/>
          <a:p>
            <a:pPr marL="0" marR="0" lvl="0" indent="0" algn="l" rtl="0">
              <a:lnSpc>
                <a:spcPct val="115909"/>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Pueblo, CO</a:t>
            </a:r>
            <a:endParaRPr sz="1200" b="1" i="0" u="none" strike="noStrike" cap="none">
              <a:solidFill>
                <a:schemeClr val="dk1"/>
              </a:solidFill>
              <a:latin typeface="Calibri"/>
              <a:ea typeface="Calibri"/>
              <a:cs typeface="Calibri"/>
              <a:sym typeface="Calibri"/>
            </a:endParaRPr>
          </a:p>
        </p:txBody>
      </p:sp>
      <p:pic>
        <p:nvPicPr>
          <p:cNvPr id="1019" name="Google Shape;1019;p117"/>
          <p:cNvPicPr preferRelativeResize="0"/>
          <p:nvPr/>
        </p:nvPicPr>
        <p:blipFill rotWithShape="1">
          <a:blip r:embed="rId4">
            <a:alphaModFix/>
          </a:blip>
          <a:srcRect/>
          <a:stretch/>
        </p:blipFill>
        <p:spPr>
          <a:xfrm>
            <a:off x="292162" y="2426499"/>
            <a:ext cx="256107" cy="426843"/>
          </a:xfrm>
          <a:prstGeom prst="rect">
            <a:avLst/>
          </a:prstGeom>
          <a:noFill/>
          <a:ln>
            <a:noFill/>
          </a:ln>
        </p:spPr>
      </p:pic>
      <p:sp>
        <p:nvSpPr>
          <p:cNvPr id="1020" name="Google Shape;1020;p117"/>
          <p:cNvSpPr txBox="1"/>
          <p:nvPr/>
        </p:nvSpPr>
        <p:spPr>
          <a:xfrm>
            <a:off x="7357627" y="4423574"/>
            <a:ext cx="993300" cy="167700"/>
          </a:xfrm>
          <a:prstGeom prst="rect">
            <a:avLst/>
          </a:prstGeom>
          <a:noFill/>
          <a:ln>
            <a:noFill/>
          </a:ln>
        </p:spPr>
        <p:txBody>
          <a:bodyPr spcFirstLastPara="1" wrap="square" lIns="0" tIns="0" rIns="0" bIns="0" anchor="t" anchorCtr="0">
            <a:noAutofit/>
          </a:bodyPr>
          <a:lstStyle/>
          <a:p>
            <a:pPr marL="0" marR="0" lvl="0" indent="0" algn="l" rtl="0">
              <a:lnSpc>
                <a:spcPct val="115909"/>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Greenville, MS</a:t>
            </a:r>
            <a:endParaRPr sz="1200" b="1" i="0" u="none" strike="noStrike" cap="none">
              <a:solidFill>
                <a:schemeClr val="dk1"/>
              </a:solidFill>
              <a:latin typeface="Calibri"/>
              <a:ea typeface="Calibri"/>
              <a:cs typeface="Calibri"/>
              <a:sym typeface="Calibri"/>
            </a:endParaRPr>
          </a:p>
        </p:txBody>
      </p:sp>
      <p:pic>
        <p:nvPicPr>
          <p:cNvPr id="1021" name="Google Shape;1021;p117"/>
          <p:cNvPicPr preferRelativeResize="0"/>
          <p:nvPr/>
        </p:nvPicPr>
        <p:blipFill rotWithShape="1">
          <a:blip r:embed="rId5">
            <a:alphaModFix/>
          </a:blip>
          <a:srcRect/>
          <a:stretch/>
        </p:blipFill>
        <p:spPr>
          <a:xfrm>
            <a:off x="301561" y="3190807"/>
            <a:ext cx="255269" cy="425449"/>
          </a:xfrm>
          <a:prstGeom prst="rect">
            <a:avLst/>
          </a:prstGeom>
          <a:noFill/>
          <a:ln>
            <a:noFill/>
          </a:ln>
        </p:spPr>
      </p:pic>
      <p:sp>
        <p:nvSpPr>
          <p:cNvPr id="1022" name="Google Shape;1022;p117"/>
          <p:cNvSpPr txBox="1"/>
          <p:nvPr/>
        </p:nvSpPr>
        <p:spPr>
          <a:xfrm>
            <a:off x="7935972" y="2957835"/>
            <a:ext cx="758400" cy="159000"/>
          </a:xfrm>
          <a:prstGeom prst="rect">
            <a:avLst/>
          </a:prstGeom>
          <a:noFill/>
          <a:ln>
            <a:noFill/>
          </a:ln>
        </p:spPr>
        <p:txBody>
          <a:bodyPr spcFirstLastPara="1" wrap="square" lIns="0" tIns="0" rIns="0" bIns="0" anchor="t" anchorCtr="0">
            <a:noAutofit/>
          </a:bodyPr>
          <a:lstStyle/>
          <a:p>
            <a:pPr marL="0" marR="0" lvl="0" indent="0" algn="l" rtl="0">
              <a:lnSpc>
                <a:spcPct val="115909"/>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Chicago, IL</a:t>
            </a:r>
            <a:endParaRPr sz="1200" b="1" i="0" u="none" strike="noStrike" cap="none">
              <a:solidFill>
                <a:schemeClr val="dk1"/>
              </a:solidFill>
              <a:latin typeface="Calibri"/>
              <a:ea typeface="Calibri"/>
              <a:cs typeface="Calibri"/>
              <a:sym typeface="Calibri"/>
            </a:endParaRPr>
          </a:p>
        </p:txBody>
      </p:sp>
      <p:pic>
        <p:nvPicPr>
          <p:cNvPr id="1023" name="Google Shape;1023;p117"/>
          <p:cNvPicPr preferRelativeResize="0"/>
          <p:nvPr/>
        </p:nvPicPr>
        <p:blipFill rotWithShape="1">
          <a:blip r:embed="rId5">
            <a:alphaModFix/>
          </a:blip>
          <a:srcRect/>
          <a:stretch/>
        </p:blipFill>
        <p:spPr>
          <a:xfrm>
            <a:off x="5799740" y="3807009"/>
            <a:ext cx="148591" cy="247649"/>
          </a:xfrm>
          <a:prstGeom prst="rect">
            <a:avLst/>
          </a:prstGeom>
          <a:noFill/>
          <a:ln>
            <a:noFill/>
          </a:ln>
        </p:spPr>
      </p:pic>
      <p:sp>
        <p:nvSpPr>
          <p:cNvPr id="1024" name="Google Shape;1024;p117"/>
          <p:cNvSpPr txBox="1"/>
          <p:nvPr/>
        </p:nvSpPr>
        <p:spPr>
          <a:xfrm>
            <a:off x="8123857" y="3443400"/>
            <a:ext cx="572400" cy="192900"/>
          </a:xfrm>
          <a:prstGeom prst="rect">
            <a:avLst/>
          </a:prstGeom>
          <a:noFill/>
          <a:ln>
            <a:noFill/>
          </a:ln>
        </p:spPr>
        <p:txBody>
          <a:bodyPr spcFirstLastPara="1" wrap="square" lIns="0" tIns="0" rIns="0" bIns="0" anchor="t" anchorCtr="0">
            <a:noAutofit/>
          </a:bodyPr>
          <a:lstStyle/>
          <a:p>
            <a:pPr marL="0" marR="0" lvl="0" indent="0" algn="l" rtl="0">
              <a:lnSpc>
                <a:spcPct val="115909"/>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Gary, IN</a:t>
            </a:r>
            <a:endParaRPr sz="1200" b="1" i="0" u="none" strike="noStrike" cap="none">
              <a:solidFill>
                <a:schemeClr val="dk1"/>
              </a:solidFill>
              <a:latin typeface="Calibri"/>
              <a:ea typeface="Calibri"/>
              <a:cs typeface="Calibri"/>
              <a:sym typeface="Calibri"/>
            </a:endParaRPr>
          </a:p>
        </p:txBody>
      </p:sp>
      <p:sp>
        <p:nvSpPr>
          <p:cNvPr id="1025" name="Google Shape;1025;p117"/>
          <p:cNvSpPr txBox="1"/>
          <p:nvPr/>
        </p:nvSpPr>
        <p:spPr>
          <a:xfrm>
            <a:off x="4940109" y="4133933"/>
            <a:ext cx="1155600" cy="167700"/>
          </a:xfrm>
          <a:prstGeom prst="rect">
            <a:avLst/>
          </a:prstGeom>
          <a:noFill/>
          <a:ln>
            <a:noFill/>
          </a:ln>
        </p:spPr>
        <p:txBody>
          <a:bodyPr spcFirstLastPara="1" wrap="square" lIns="0" tIns="0" rIns="0" bIns="0" anchor="t" anchorCtr="0">
            <a:noAutofit/>
          </a:bodyPr>
          <a:lstStyle/>
          <a:p>
            <a:pPr marL="0" marR="0" lvl="0" indent="0" algn="l" rtl="0">
              <a:lnSpc>
                <a:spcPct val="115909"/>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Albuquerque, NM</a:t>
            </a:r>
            <a:endParaRPr sz="1200" b="1" i="0" u="none" strike="noStrike" cap="none">
              <a:solidFill>
                <a:schemeClr val="dk1"/>
              </a:solidFill>
              <a:latin typeface="Calibri"/>
              <a:ea typeface="Calibri"/>
              <a:cs typeface="Calibri"/>
              <a:sym typeface="Calibri"/>
            </a:endParaRPr>
          </a:p>
        </p:txBody>
      </p:sp>
      <p:pic>
        <p:nvPicPr>
          <p:cNvPr id="1026" name="Google Shape;1026;p117"/>
          <p:cNvPicPr preferRelativeResize="0"/>
          <p:nvPr/>
        </p:nvPicPr>
        <p:blipFill rotWithShape="1">
          <a:blip r:embed="rId5">
            <a:alphaModFix/>
          </a:blip>
          <a:srcRect/>
          <a:stretch/>
        </p:blipFill>
        <p:spPr>
          <a:xfrm>
            <a:off x="7801919" y="4630411"/>
            <a:ext cx="148591" cy="247649"/>
          </a:xfrm>
          <a:prstGeom prst="rect">
            <a:avLst/>
          </a:prstGeom>
          <a:noFill/>
          <a:ln>
            <a:noFill/>
          </a:ln>
        </p:spPr>
      </p:pic>
      <p:pic>
        <p:nvPicPr>
          <p:cNvPr id="1027" name="Google Shape;1027;p117"/>
          <p:cNvPicPr preferRelativeResize="0"/>
          <p:nvPr/>
        </p:nvPicPr>
        <p:blipFill rotWithShape="1">
          <a:blip r:embed="rId5">
            <a:alphaModFix/>
          </a:blip>
          <a:srcRect/>
          <a:stretch/>
        </p:blipFill>
        <p:spPr>
          <a:xfrm>
            <a:off x="7935972" y="5240562"/>
            <a:ext cx="148591" cy="247649"/>
          </a:xfrm>
          <a:prstGeom prst="rect">
            <a:avLst/>
          </a:prstGeom>
          <a:noFill/>
          <a:ln>
            <a:noFill/>
          </a:ln>
        </p:spPr>
      </p:pic>
      <p:pic>
        <p:nvPicPr>
          <p:cNvPr id="1028" name="Google Shape;1028;p117"/>
          <p:cNvPicPr preferRelativeResize="0"/>
          <p:nvPr/>
        </p:nvPicPr>
        <p:blipFill rotWithShape="1">
          <a:blip r:embed="rId5">
            <a:alphaModFix/>
          </a:blip>
          <a:srcRect/>
          <a:stretch/>
        </p:blipFill>
        <p:spPr>
          <a:xfrm>
            <a:off x="9356325" y="5761434"/>
            <a:ext cx="148591" cy="247649"/>
          </a:xfrm>
          <a:prstGeom prst="rect">
            <a:avLst/>
          </a:prstGeom>
          <a:noFill/>
          <a:ln>
            <a:noFill/>
          </a:ln>
        </p:spPr>
      </p:pic>
      <p:pic>
        <p:nvPicPr>
          <p:cNvPr id="1029" name="Google Shape;1029;p117"/>
          <p:cNvPicPr preferRelativeResize="0"/>
          <p:nvPr/>
        </p:nvPicPr>
        <p:blipFill rotWithShape="1">
          <a:blip r:embed="rId5">
            <a:alphaModFix/>
          </a:blip>
          <a:srcRect/>
          <a:stretch/>
        </p:blipFill>
        <p:spPr>
          <a:xfrm>
            <a:off x="8824498" y="4633384"/>
            <a:ext cx="148591" cy="247649"/>
          </a:xfrm>
          <a:prstGeom prst="rect">
            <a:avLst/>
          </a:prstGeom>
          <a:noFill/>
          <a:ln>
            <a:noFill/>
          </a:ln>
        </p:spPr>
      </p:pic>
      <p:pic>
        <p:nvPicPr>
          <p:cNvPr id="1030" name="Google Shape;1030;p117"/>
          <p:cNvPicPr preferRelativeResize="0"/>
          <p:nvPr/>
        </p:nvPicPr>
        <p:blipFill rotWithShape="1">
          <a:blip r:embed="rId5">
            <a:alphaModFix/>
          </a:blip>
          <a:srcRect/>
          <a:stretch/>
        </p:blipFill>
        <p:spPr>
          <a:xfrm>
            <a:off x="10478222" y="3419128"/>
            <a:ext cx="148591" cy="247649"/>
          </a:xfrm>
          <a:prstGeom prst="rect">
            <a:avLst/>
          </a:prstGeom>
          <a:noFill/>
          <a:ln>
            <a:noFill/>
          </a:ln>
        </p:spPr>
      </p:pic>
      <p:pic>
        <p:nvPicPr>
          <p:cNvPr id="1031" name="Google Shape;1031;p117"/>
          <p:cNvPicPr preferRelativeResize="0"/>
          <p:nvPr/>
        </p:nvPicPr>
        <p:blipFill rotWithShape="1">
          <a:blip r:embed="rId5">
            <a:alphaModFix/>
          </a:blip>
          <a:srcRect/>
          <a:stretch/>
        </p:blipFill>
        <p:spPr>
          <a:xfrm>
            <a:off x="8245712" y="3170628"/>
            <a:ext cx="148591" cy="247649"/>
          </a:xfrm>
          <a:prstGeom prst="rect">
            <a:avLst/>
          </a:prstGeom>
          <a:noFill/>
          <a:ln>
            <a:noFill/>
          </a:ln>
        </p:spPr>
      </p:pic>
      <p:pic>
        <p:nvPicPr>
          <p:cNvPr id="1032" name="Google Shape;1032;p117"/>
          <p:cNvPicPr preferRelativeResize="0"/>
          <p:nvPr/>
        </p:nvPicPr>
        <p:blipFill rotWithShape="1">
          <a:blip r:embed="rId5">
            <a:alphaModFix/>
          </a:blip>
          <a:srcRect/>
          <a:stretch/>
        </p:blipFill>
        <p:spPr>
          <a:xfrm>
            <a:off x="3776689" y="4567698"/>
            <a:ext cx="148591" cy="247649"/>
          </a:xfrm>
          <a:prstGeom prst="rect">
            <a:avLst/>
          </a:prstGeom>
          <a:noFill/>
          <a:ln>
            <a:noFill/>
          </a:ln>
        </p:spPr>
      </p:pic>
      <p:pic>
        <p:nvPicPr>
          <p:cNvPr id="1033" name="Google Shape;1033;p117"/>
          <p:cNvPicPr preferRelativeResize="0"/>
          <p:nvPr/>
        </p:nvPicPr>
        <p:blipFill rotWithShape="1">
          <a:blip r:embed="rId5">
            <a:alphaModFix/>
          </a:blip>
          <a:srcRect/>
          <a:stretch/>
        </p:blipFill>
        <p:spPr>
          <a:xfrm>
            <a:off x="3063667" y="3919723"/>
            <a:ext cx="148591" cy="247649"/>
          </a:xfrm>
          <a:prstGeom prst="rect">
            <a:avLst/>
          </a:prstGeom>
          <a:noFill/>
          <a:ln>
            <a:noFill/>
          </a:ln>
        </p:spPr>
      </p:pic>
      <p:pic>
        <p:nvPicPr>
          <p:cNvPr id="1034" name="Google Shape;1034;p117"/>
          <p:cNvPicPr preferRelativeResize="0"/>
          <p:nvPr/>
        </p:nvPicPr>
        <p:blipFill rotWithShape="1">
          <a:blip r:embed="rId5">
            <a:alphaModFix/>
          </a:blip>
          <a:srcRect/>
          <a:stretch/>
        </p:blipFill>
        <p:spPr>
          <a:xfrm>
            <a:off x="3409304" y="2254602"/>
            <a:ext cx="148591" cy="247649"/>
          </a:xfrm>
          <a:prstGeom prst="rect">
            <a:avLst/>
          </a:prstGeom>
          <a:noFill/>
          <a:ln>
            <a:noFill/>
          </a:ln>
        </p:spPr>
      </p:pic>
      <p:pic>
        <p:nvPicPr>
          <p:cNvPr id="1035" name="Google Shape;1035;p117"/>
          <p:cNvPicPr preferRelativeResize="0"/>
          <p:nvPr/>
        </p:nvPicPr>
        <p:blipFill rotWithShape="1">
          <a:blip r:embed="rId6">
            <a:alphaModFix/>
          </a:blip>
          <a:srcRect/>
          <a:stretch/>
        </p:blipFill>
        <p:spPr>
          <a:xfrm>
            <a:off x="298469" y="3975079"/>
            <a:ext cx="255269" cy="425449"/>
          </a:xfrm>
          <a:prstGeom prst="rect">
            <a:avLst/>
          </a:prstGeom>
          <a:noFill/>
          <a:ln>
            <a:noFill/>
          </a:ln>
        </p:spPr>
      </p:pic>
      <p:pic>
        <p:nvPicPr>
          <p:cNvPr id="1036" name="Google Shape;1036;p117"/>
          <p:cNvPicPr preferRelativeResize="0"/>
          <p:nvPr/>
        </p:nvPicPr>
        <p:blipFill rotWithShape="1">
          <a:blip r:embed="rId6">
            <a:alphaModFix/>
          </a:blip>
          <a:srcRect/>
          <a:stretch/>
        </p:blipFill>
        <p:spPr>
          <a:xfrm>
            <a:off x="3606391" y="4563281"/>
            <a:ext cx="148591" cy="247649"/>
          </a:xfrm>
          <a:prstGeom prst="rect">
            <a:avLst/>
          </a:prstGeom>
          <a:noFill/>
          <a:ln>
            <a:noFill/>
          </a:ln>
        </p:spPr>
      </p:pic>
      <p:pic>
        <p:nvPicPr>
          <p:cNvPr id="1037" name="Google Shape;1037;p117"/>
          <p:cNvPicPr preferRelativeResize="0"/>
          <p:nvPr/>
        </p:nvPicPr>
        <p:blipFill rotWithShape="1">
          <a:blip r:embed="rId6">
            <a:alphaModFix/>
          </a:blip>
          <a:srcRect/>
          <a:stretch/>
        </p:blipFill>
        <p:spPr>
          <a:xfrm>
            <a:off x="10316042" y="3420128"/>
            <a:ext cx="148591" cy="247649"/>
          </a:xfrm>
          <a:prstGeom prst="rect">
            <a:avLst/>
          </a:prstGeom>
          <a:noFill/>
          <a:ln>
            <a:noFill/>
          </a:ln>
        </p:spPr>
      </p:pic>
      <p:sp>
        <p:nvSpPr>
          <p:cNvPr id="1038" name="Google Shape;1038;p117"/>
          <p:cNvSpPr txBox="1"/>
          <p:nvPr/>
        </p:nvSpPr>
        <p:spPr>
          <a:xfrm>
            <a:off x="10173513" y="3663772"/>
            <a:ext cx="988500" cy="153000"/>
          </a:xfrm>
          <a:prstGeom prst="rect">
            <a:avLst/>
          </a:prstGeom>
          <a:noFill/>
          <a:ln>
            <a:noFill/>
          </a:ln>
        </p:spPr>
        <p:txBody>
          <a:bodyPr spcFirstLastPara="1" wrap="square" lIns="0" tIns="0" rIns="0" bIns="0" anchor="t" anchorCtr="0">
            <a:noAutofit/>
          </a:bodyPr>
          <a:lstStyle/>
          <a:p>
            <a:pPr marL="0" marR="0" lvl="0" indent="0" algn="l" rtl="0">
              <a:lnSpc>
                <a:spcPct val="115909"/>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Baltimore, MD</a:t>
            </a:r>
            <a:endParaRPr sz="1200" b="1" i="0" u="none" strike="noStrike" cap="none">
              <a:solidFill>
                <a:schemeClr val="dk1"/>
              </a:solidFill>
              <a:latin typeface="Calibri"/>
              <a:ea typeface="Calibri"/>
              <a:cs typeface="Calibri"/>
              <a:sym typeface="Calibri"/>
            </a:endParaRPr>
          </a:p>
        </p:txBody>
      </p:sp>
      <p:pic>
        <p:nvPicPr>
          <p:cNvPr id="1039" name="Google Shape;1039;p117"/>
          <p:cNvPicPr preferRelativeResize="0"/>
          <p:nvPr/>
        </p:nvPicPr>
        <p:blipFill rotWithShape="1">
          <a:blip r:embed="rId6">
            <a:alphaModFix/>
          </a:blip>
          <a:srcRect/>
          <a:stretch/>
        </p:blipFill>
        <p:spPr>
          <a:xfrm>
            <a:off x="9997181" y="3655614"/>
            <a:ext cx="148591" cy="247649"/>
          </a:xfrm>
          <a:prstGeom prst="rect">
            <a:avLst/>
          </a:prstGeom>
          <a:noFill/>
          <a:ln>
            <a:noFill/>
          </a:ln>
        </p:spPr>
      </p:pic>
      <p:pic>
        <p:nvPicPr>
          <p:cNvPr id="1040" name="Google Shape;1040;p117"/>
          <p:cNvPicPr preferRelativeResize="0"/>
          <p:nvPr/>
        </p:nvPicPr>
        <p:blipFill rotWithShape="1">
          <a:blip r:embed="rId4">
            <a:alphaModFix/>
          </a:blip>
          <a:srcRect/>
          <a:stretch/>
        </p:blipFill>
        <p:spPr>
          <a:xfrm>
            <a:off x="308025" y="4753594"/>
            <a:ext cx="255269" cy="425449"/>
          </a:xfrm>
          <a:prstGeom prst="rect">
            <a:avLst/>
          </a:prstGeom>
          <a:noFill/>
          <a:ln>
            <a:noFill/>
          </a:ln>
        </p:spPr>
      </p:pic>
      <p:sp>
        <p:nvSpPr>
          <p:cNvPr id="1041" name="Google Shape;1041;p117"/>
          <p:cNvSpPr/>
          <p:nvPr/>
        </p:nvSpPr>
        <p:spPr>
          <a:xfrm>
            <a:off x="9828880" y="6444947"/>
            <a:ext cx="1669458" cy="413053"/>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117"/>
          <p:cNvSpPr/>
          <p:nvPr/>
        </p:nvSpPr>
        <p:spPr>
          <a:xfrm>
            <a:off x="2782451" y="5865634"/>
            <a:ext cx="3313120" cy="992366"/>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3" name="Google Shape;1043;p117"/>
          <p:cNvPicPr preferRelativeResize="0"/>
          <p:nvPr/>
        </p:nvPicPr>
        <p:blipFill rotWithShape="1">
          <a:blip r:embed="rId4">
            <a:alphaModFix/>
          </a:blip>
          <a:srcRect/>
          <a:stretch/>
        </p:blipFill>
        <p:spPr>
          <a:xfrm>
            <a:off x="5465675" y="4385734"/>
            <a:ext cx="148591" cy="247649"/>
          </a:xfrm>
          <a:prstGeom prst="rect">
            <a:avLst/>
          </a:prstGeom>
          <a:noFill/>
          <a:ln>
            <a:noFill/>
          </a:ln>
        </p:spPr>
      </p:pic>
      <p:pic>
        <p:nvPicPr>
          <p:cNvPr id="1044" name="Google Shape;1044;p117"/>
          <p:cNvPicPr preferRelativeResize="0"/>
          <p:nvPr/>
        </p:nvPicPr>
        <p:blipFill rotWithShape="1">
          <a:blip r:embed="rId4">
            <a:alphaModFix/>
          </a:blip>
          <a:srcRect/>
          <a:stretch/>
        </p:blipFill>
        <p:spPr>
          <a:xfrm>
            <a:off x="3944738" y="4568995"/>
            <a:ext cx="148591" cy="247649"/>
          </a:xfrm>
          <a:prstGeom prst="rect">
            <a:avLst/>
          </a:prstGeom>
          <a:noFill/>
          <a:ln>
            <a:noFill/>
          </a:ln>
        </p:spPr>
      </p:pic>
      <p:pic>
        <p:nvPicPr>
          <p:cNvPr id="1045" name="Google Shape;1045;p117"/>
          <p:cNvPicPr preferRelativeResize="0"/>
          <p:nvPr/>
        </p:nvPicPr>
        <p:blipFill rotWithShape="1">
          <a:blip r:embed="rId4">
            <a:alphaModFix/>
          </a:blip>
          <a:srcRect/>
          <a:stretch/>
        </p:blipFill>
        <p:spPr>
          <a:xfrm>
            <a:off x="3239551" y="3919723"/>
            <a:ext cx="148591" cy="247649"/>
          </a:xfrm>
          <a:prstGeom prst="rect">
            <a:avLst/>
          </a:prstGeom>
          <a:noFill/>
          <a:ln>
            <a:noFill/>
          </a:ln>
        </p:spPr>
      </p:pic>
      <p:sp>
        <p:nvSpPr>
          <p:cNvPr id="1046" name="Google Shape;1046;p117"/>
          <p:cNvSpPr txBox="1"/>
          <p:nvPr/>
        </p:nvSpPr>
        <p:spPr>
          <a:xfrm>
            <a:off x="548268" y="2374099"/>
            <a:ext cx="2084400" cy="5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1000"/>
              </a:spcAft>
              <a:buClr>
                <a:schemeClr val="dk1"/>
              </a:buClr>
              <a:buSzPts val="1100"/>
              <a:buFont typeface="Arial"/>
              <a:buNone/>
            </a:pPr>
            <a:r>
              <a:rPr lang="en-US" sz="1400" b="1" i="0" u="none" strike="noStrike" cap="none">
                <a:solidFill>
                  <a:schemeClr val="dk2"/>
                </a:solidFill>
                <a:latin typeface="Montserrat"/>
                <a:ea typeface="Montserrat"/>
                <a:cs typeface="Montserrat"/>
                <a:sym typeface="Montserrat"/>
              </a:rPr>
              <a:t>Winter 2018</a:t>
            </a:r>
            <a:br>
              <a:rPr lang="en-US" sz="1400" b="1" i="0" u="none" strike="noStrike" cap="none">
                <a:solidFill>
                  <a:schemeClr val="dk2"/>
                </a:solidFill>
                <a:latin typeface="Montserrat"/>
                <a:ea typeface="Montserrat"/>
                <a:cs typeface="Montserrat"/>
                <a:sym typeface="Montserrat"/>
              </a:rPr>
            </a:br>
            <a:r>
              <a:rPr lang="en-US" sz="1400" b="1" i="0" u="none" strike="noStrike" cap="none">
                <a:solidFill>
                  <a:schemeClr val="dk2"/>
                </a:solidFill>
                <a:latin typeface="Montserrat"/>
                <a:ea typeface="Montserrat"/>
                <a:cs typeface="Montserrat"/>
                <a:sym typeface="Montserrat"/>
              </a:rPr>
              <a:t>In-Depth Interviews</a:t>
            </a:r>
            <a:endParaRPr sz="1400" b="0" i="0" u="none" strike="noStrike" cap="none">
              <a:solidFill>
                <a:schemeClr val="dk1"/>
              </a:solidFill>
              <a:latin typeface="Montserrat"/>
              <a:ea typeface="Montserrat"/>
              <a:cs typeface="Montserrat"/>
              <a:sym typeface="Montserrat"/>
            </a:endParaRPr>
          </a:p>
        </p:txBody>
      </p:sp>
      <p:sp>
        <p:nvSpPr>
          <p:cNvPr id="1047" name="Google Shape;1047;p117"/>
          <p:cNvSpPr txBox="1"/>
          <p:nvPr/>
        </p:nvSpPr>
        <p:spPr>
          <a:xfrm>
            <a:off x="542240" y="3096601"/>
            <a:ext cx="2084400" cy="5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1000"/>
              </a:spcAft>
              <a:buClr>
                <a:schemeClr val="dk1"/>
              </a:buClr>
              <a:buSzPts val="1100"/>
              <a:buFont typeface="Montserrat"/>
              <a:buNone/>
            </a:pPr>
            <a:r>
              <a:rPr lang="en-US" sz="1400" b="1" i="0" u="none" strike="noStrike" cap="none">
                <a:solidFill>
                  <a:schemeClr val="dk2"/>
                </a:solidFill>
                <a:latin typeface="Montserrat"/>
                <a:ea typeface="Montserrat"/>
                <a:cs typeface="Montserrat"/>
                <a:sym typeface="Montserrat"/>
              </a:rPr>
              <a:t>Winter 2018/2019 Focus Groups</a:t>
            </a:r>
            <a:endParaRPr/>
          </a:p>
        </p:txBody>
      </p:sp>
      <p:sp>
        <p:nvSpPr>
          <p:cNvPr id="1048" name="Google Shape;1048;p117"/>
          <p:cNvSpPr txBox="1"/>
          <p:nvPr/>
        </p:nvSpPr>
        <p:spPr>
          <a:xfrm>
            <a:off x="542240" y="3890859"/>
            <a:ext cx="2084400" cy="5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1000"/>
              </a:spcAft>
              <a:buClr>
                <a:schemeClr val="dk1"/>
              </a:buClr>
              <a:buSzPts val="1100"/>
              <a:buFont typeface="Montserrat"/>
              <a:buNone/>
            </a:pPr>
            <a:r>
              <a:rPr lang="en-US" sz="1400" b="1" i="0" u="none" strike="noStrike" cap="none">
                <a:solidFill>
                  <a:schemeClr val="dk2"/>
                </a:solidFill>
                <a:latin typeface="Montserrat"/>
                <a:ea typeface="Montserrat"/>
                <a:cs typeface="Montserrat"/>
                <a:sym typeface="Montserrat"/>
              </a:rPr>
              <a:t>May 2019</a:t>
            </a:r>
            <a:br>
              <a:rPr lang="en-US" sz="1400" b="1" i="0" u="none" strike="noStrike" cap="none">
                <a:solidFill>
                  <a:schemeClr val="dk2"/>
                </a:solidFill>
                <a:latin typeface="Montserrat"/>
                <a:ea typeface="Montserrat"/>
                <a:cs typeface="Montserrat"/>
                <a:sym typeface="Montserrat"/>
              </a:rPr>
            </a:br>
            <a:r>
              <a:rPr lang="en-US" sz="1400" b="1" i="0" u="none" strike="noStrike" cap="none">
                <a:solidFill>
                  <a:schemeClr val="dk2"/>
                </a:solidFill>
                <a:latin typeface="Montserrat"/>
                <a:ea typeface="Montserrat"/>
                <a:cs typeface="Montserrat"/>
                <a:sym typeface="Montserrat"/>
              </a:rPr>
              <a:t>Focus Groups</a:t>
            </a:r>
            <a:endParaRPr/>
          </a:p>
        </p:txBody>
      </p:sp>
      <p:sp>
        <p:nvSpPr>
          <p:cNvPr id="1049" name="Google Shape;1049;p117"/>
          <p:cNvSpPr txBox="1"/>
          <p:nvPr/>
        </p:nvSpPr>
        <p:spPr>
          <a:xfrm>
            <a:off x="549664" y="4672821"/>
            <a:ext cx="2084400" cy="92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1000"/>
              </a:spcAft>
              <a:buClr>
                <a:schemeClr val="dk1"/>
              </a:buClr>
              <a:buSzPts val="1100"/>
              <a:buFont typeface="Montserrat"/>
              <a:buNone/>
            </a:pPr>
            <a:r>
              <a:rPr lang="en-US" sz="1400" b="1" i="0" u="none" strike="noStrike" cap="none">
                <a:solidFill>
                  <a:schemeClr val="dk2"/>
                </a:solidFill>
                <a:latin typeface="Montserrat"/>
                <a:ea typeface="Montserrat"/>
                <a:cs typeface="Montserrat"/>
                <a:sym typeface="Montserrat"/>
              </a:rPr>
              <a:t>June 2019 Intervention</a:t>
            </a:r>
            <a:br>
              <a:rPr lang="en-US" sz="1400" b="1" i="0" u="none" strike="noStrike" cap="none">
                <a:solidFill>
                  <a:schemeClr val="dk2"/>
                </a:solidFill>
                <a:latin typeface="Montserrat"/>
                <a:ea typeface="Montserrat"/>
                <a:cs typeface="Montserrat"/>
                <a:sym typeface="Montserrat"/>
              </a:rPr>
            </a:br>
            <a:r>
              <a:rPr lang="en-US" sz="1400" b="1" i="0" u="none" strike="noStrike" cap="none">
                <a:solidFill>
                  <a:schemeClr val="dk2"/>
                </a:solidFill>
                <a:latin typeface="Montserrat"/>
                <a:ea typeface="Montserrat"/>
                <a:cs typeface="Montserrat"/>
                <a:sym typeface="Montserrat"/>
              </a:rPr>
              <a:t>Focus Groups</a:t>
            </a:r>
            <a:endParaRPr sz="1400" b="1" i="0" u="none" strike="noStrike" cap="none">
              <a:solidFill>
                <a:schemeClr val="dk1"/>
              </a:solidFill>
              <a:latin typeface="Montserrat"/>
              <a:ea typeface="Montserrat"/>
              <a:cs typeface="Montserrat"/>
              <a:sym typeface="Montserrat"/>
            </a:endParaRPr>
          </a:p>
        </p:txBody>
      </p:sp>
      <p:sp>
        <p:nvSpPr>
          <p:cNvPr id="1050" name="Google Shape;1050;p117"/>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1051" name="Google Shape;1051;p117"/>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BACKGROUND</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55"/>
        <p:cNvGrpSpPr/>
        <p:nvPr/>
      </p:nvGrpSpPr>
      <p:grpSpPr>
        <a:xfrm>
          <a:off x="0" y="0"/>
          <a:ext cx="0" cy="0"/>
          <a:chOff x="0" y="0"/>
          <a:chExt cx="0" cy="0"/>
        </a:xfrm>
      </p:grpSpPr>
      <p:sp>
        <p:nvSpPr>
          <p:cNvPr id="1056" name="Google Shape;1056;p118"/>
          <p:cNvSpPr txBox="1">
            <a:spLocks noGrp="1"/>
          </p:cNvSpPr>
          <p:nvPr>
            <p:ph type="title"/>
          </p:nvPr>
        </p:nvSpPr>
        <p:spPr>
          <a:xfrm>
            <a:off x="838200" y="365125"/>
            <a:ext cx="105159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Montserrat Alternates"/>
              <a:buNone/>
            </a:pPr>
            <a:r>
              <a:rPr lang="en-US" sz="4000"/>
              <a:t>Research Partners</a:t>
            </a:r>
            <a:endParaRPr sz="4000" b="1">
              <a:solidFill>
                <a:schemeClr val="accent1"/>
              </a:solidFill>
            </a:endParaRPr>
          </a:p>
        </p:txBody>
      </p:sp>
      <p:sp>
        <p:nvSpPr>
          <p:cNvPr id="1057" name="Google Shape;1057;p118"/>
          <p:cNvSpPr txBox="1">
            <a:spLocks noGrp="1"/>
          </p:cNvSpPr>
          <p:nvPr>
            <p:ph type="sldNum" idx="12"/>
          </p:nvPr>
        </p:nvSpPr>
        <p:spPr>
          <a:xfrm>
            <a:off x="11827501" y="6356350"/>
            <a:ext cx="364500" cy="365100"/>
          </a:xfrm>
          <a:prstGeom prst="rect">
            <a:avLst/>
          </a:prstGeom>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a:solidFill>
                  <a:srgbClr val="FFFFFF"/>
                </a:solidFill>
              </a:rPr>
              <a:t>39</a:t>
            </a:fld>
            <a:endParaRPr>
              <a:solidFill>
                <a:srgbClr val="FFFFFF"/>
              </a:solidFill>
            </a:endParaRPr>
          </a:p>
        </p:txBody>
      </p:sp>
      <p:sp>
        <p:nvSpPr>
          <p:cNvPr id="1058" name="Google Shape;1058;p118"/>
          <p:cNvSpPr txBox="1"/>
          <p:nvPr/>
        </p:nvSpPr>
        <p:spPr>
          <a:xfrm>
            <a:off x="838200" y="1869300"/>
            <a:ext cx="3000000" cy="3000000"/>
          </a:xfrm>
          <a:prstGeom prst="rect">
            <a:avLst/>
          </a:prstGeom>
          <a:noFill/>
          <a:ln>
            <a:noFill/>
          </a:ln>
        </p:spPr>
        <p:txBody>
          <a:bodyPr spcFirstLastPara="1" wrap="square" lIns="91425" tIns="91425" rIns="91425" bIns="91425" anchor="t" anchorCtr="0">
            <a:noAutofit/>
          </a:bodyPr>
          <a:lstStyle/>
          <a:p>
            <a:pPr marL="228600" lvl="0" indent="0" algn="l" rtl="0">
              <a:lnSpc>
                <a:spcPct val="90000"/>
              </a:lnSpc>
              <a:spcBef>
                <a:spcPts val="0"/>
              </a:spcBef>
              <a:spcAft>
                <a:spcPts val="0"/>
              </a:spcAft>
              <a:buNone/>
            </a:pPr>
            <a:endParaRPr sz="1600">
              <a:solidFill>
                <a:schemeClr val="dk2"/>
              </a:solidFill>
              <a:latin typeface="Montserrat Light"/>
              <a:ea typeface="Montserrat Light"/>
              <a:cs typeface="Montserrat Light"/>
              <a:sym typeface="Montserrat Light"/>
            </a:endParaRPr>
          </a:p>
        </p:txBody>
      </p:sp>
      <p:sp>
        <p:nvSpPr>
          <p:cNvPr id="1059" name="Google Shape;1059;p118"/>
          <p:cNvSpPr txBox="1">
            <a:spLocks noGrp="1"/>
          </p:cNvSpPr>
          <p:nvPr>
            <p:ph type="body" idx="1"/>
          </p:nvPr>
        </p:nvSpPr>
        <p:spPr>
          <a:xfrm>
            <a:off x="838200" y="1714500"/>
            <a:ext cx="10136700" cy="4351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600" u="sng">
                <a:solidFill>
                  <a:schemeClr val="hlink"/>
                </a:solidFill>
                <a:latin typeface="Montserrat"/>
                <a:ea typeface="Montserrat"/>
                <a:cs typeface="Montserrat"/>
                <a:sym typeface="Montserrat"/>
                <a:hlinkClick r:id="rId3"/>
              </a:rPr>
              <a:t>Building Equitable Pathways</a:t>
            </a:r>
            <a:r>
              <a:rPr lang="en-US" sz="1600">
                <a:solidFill>
                  <a:schemeClr val="dk2"/>
                </a:solidFill>
                <a:latin typeface="Montserrat"/>
                <a:ea typeface="Montserrat"/>
                <a:cs typeface="Montserrat"/>
                <a:sym typeface="Montserrat"/>
              </a:rPr>
              <a:t>,</a:t>
            </a:r>
            <a:r>
              <a:rPr lang="en-US" sz="1600">
                <a:latin typeface="Montserrat"/>
                <a:ea typeface="Montserrat"/>
                <a:cs typeface="Montserrat"/>
                <a:sym typeface="Montserrat"/>
              </a:rPr>
              <a:t> Bill &amp; Melinda Gates Foundation’s pathways work aims to more effectively support students in navigating key transition points in a student’s education journey through high school, post-secondary, and then into the workforce. Our goal is to achieve a dramatic increase in the number of Black, Latinx, and youth experiencing poverty, ages 14-24, who have the agency, social capital, skills and credentials, and early labor market outcomes needed to thrive in the workforce and life.</a:t>
            </a:r>
            <a:endParaRPr sz="1400">
              <a:latin typeface="Montserrat"/>
              <a:ea typeface="Montserrat"/>
              <a:cs typeface="Montserrat"/>
              <a:sym typeface="Montserrat"/>
            </a:endParaRPr>
          </a:p>
          <a:p>
            <a:pPr marL="0" lvl="0" indent="0" algn="l" rtl="0">
              <a:lnSpc>
                <a:spcPct val="100000"/>
              </a:lnSpc>
              <a:spcBef>
                <a:spcPts val="1000"/>
              </a:spcBef>
              <a:spcAft>
                <a:spcPts val="0"/>
              </a:spcAft>
              <a:buClr>
                <a:schemeClr val="dk1"/>
              </a:buClr>
              <a:buSzPts val="1100"/>
              <a:buFont typeface="Arial"/>
              <a:buNone/>
            </a:pPr>
            <a:r>
              <a:rPr lang="en-US" sz="1600" u="sng">
                <a:solidFill>
                  <a:schemeClr val="hlink"/>
                </a:solidFill>
                <a:latin typeface="Montserrat"/>
                <a:ea typeface="Montserrat"/>
                <a:cs typeface="Montserrat"/>
                <a:sym typeface="Montserrat"/>
                <a:hlinkClick r:id="rId4"/>
              </a:rPr>
              <a:t>Goodwin Simon Strategic Research</a:t>
            </a:r>
            <a:r>
              <a:rPr lang="en-US" sz="1600">
                <a:latin typeface="Montserrat"/>
                <a:ea typeface="Montserrat"/>
                <a:cs typeface="Montserrat"/>
                <a:sym typeface="Montserrat"/>
              </a:rPr>
              <a:t> is a national public opinion research firm with special expertise in conducting research on emotionally complex, socially sensitive issues. Their unique methodology is used to unpack underlying attitudes and emotional reactions that impact behavior and decision-making and to develop effective message frameworks that enable deep attitudinal change. </a:t>
            </a:r>
            <a:endParaRPr sz="1600">
              <a:latin typeface="Montserrat"/>
              <a:ea typeface="Montserrat"/>
              <a:cs typeface="Montserrat"/>
              <a:sym typeface="Montserrat"/>
            </a:endParaRPr>
          </a:p>
          <a:p>
            <a:pPr marL="0" lvl="0" indent="0" algn="l" rtl="0">
              <a:spcBef>
                <a:spcPts val="1500"/>
              </a:spcBef>
              <a:spcAft>
                <a:spcPts val="0"/>
              </a:spcAft>
              <a:buClr>
                <a:schemeClr val="dk1"/>
              </a:buClr>
              <a:buSzPts val="1100"/>
              <a:buFont typeface="Arial"/>
              <a:buNone/>
            </a:pPr>
            <a:r>
              <a:rPr lang="en-US" sz="1600" u="sng">
                <a:solidFill>
                  <a:schemeClr val="hlink"/>
                </a:solidFill>
                <a:latin typeface="Montserrat"/>
                <a:ea typeface="Montserrat"/>
                <a:cs typeface="Montserrat"/>
                <a:sym typeface="Montserrat"/>
                <a:hlinkClick r:id="rId5"/>
              </a:rPr>
              <a:t>Wonder: Strategies for Good</a:t>
            </a:r>
            <a:r>
              <a:rPr lang="en-US" sz="1600">
                <a:latin typeface="Montserrat"/>
                <a:ea typeface="Montserrat"/>
                <a:cs typeface="Montserrat"/>
                <a:sym typeface="Montserrat"/>
              </a:rPr>
              <a:t> is leading work to disseminate the findings from the research led by GSSR and to build a field of practice around these learnings. At Wonder, we’re experts in messaging, storytelling, psychology, and opinion research. We believe curiosity and smart research create amazing, breakthrough moments to make the world a better place. We also understand that human beings are heartwired — that emotions, identity, values, beliefs, and lived experiences shape our decisions on complex social issues — and use that knowledge to help our partners create social change. </a:t>
            </a:r>
            <a:r>
              <a:rPr lang="en-US" sz="1600"/>
              <a:t> </a:t>
            </a:r>
            <a:endParaRPr sz="1600"/>
          </a:p>
          <a:p>
            <a:pPr marL="0" lvl="0" indent="0" algn="l" rtl="0">
              <a:spcBef>
                <a:spcPts val="1000"/>
              </a:spcBef>
              <a:spcAft>
                <a:spcPts val="0"/>
              </a:spcAft>
              <a:buClr>
                <a:schemeClr val="dk1"/>
              </a:buClr>
              <a:buSzPts val="1100"/>
              <a:buFont typeface="Arial"/>
              <a:buNone/>
            </a:pPr>
            <a:endParaRPr sz="2000"/>
          </a:p>
          <a:p>
            <a:pPr marL="0" lvl="0" indent="0" algn="l" rtl="0">
              <a:lnSpc>
                <a:spcPct val="100000"/>
              </a:lnSpc>
              <a:spcBef>
                <a:spcPts val="1000"/>
              </a:spcBef>
              <a:spcAft>
                <a:spcPts val="0"/>
              </a:spcAft>
              <a:buClr>
                <a:schemeClr val="dk1"/>
              </a:buClr>
              <a:buSzPts val="1100"/>
              <a:buFont typeface="Arial"/>
              <a:buNone/>
            </a:pPr>
            <a:endParaRPr sz="2000"/>
          </a:p>
          <a:p>
            <a:pPr marL="0" lvl="0" indent="0" algn="l" rtl="0">
              <a:spcBef>
                <a:spcPts val="1000"/>
              </a:spcBef>
              <a:spcAft>
                <a:spcPts val="0"/>
              </a:spcAft>
              <a:buClr>
                <a:schemeClr val="dk1"/>
              </a:buClr>
              <a:buSzPts val="1100"/>
              <a:buFont typeface="Arial"/>
              <a:buNone/>
            </a:pPr>
            <a:endParaRPr sz="2000"/>
          </a:p>
          <a:p>
            <a:pPr marL="0" lvl="0" indent="0" algn="l" rtl="0">
              <a:spcBef>
                <a:spcPts val="1000"/>
              </a:spcBef>
              <a:spcAft>
                <a:spcPts val="0"/>
              </a:spcAft>
              <a:buClr>
                <a:schemeClr val="dk1"/>
              </a:buClr>
              <a:buSzPts val="1100"/>
              <a:buFont typeface="Arial"/>
              <a:buNone/>
            </a:pPr>
            <a:endParaRPr sz="2000"/>
          </a:p>
          <a:p>
            <a:pPr marL="0" lvl="0" indent="0" algn="l" rtl="0">
              <a:spcBef>
                <a:spcPts val="1000"/>
              </a:spcBef>
              <a:spcAft>
                <a:spcPts val="0"/>
              </a:spcAft>
              <a:buClr>
                <a:schemeClr val="dk1"/>
              </a:buClr>
              <a:buSzPts val="1100"/>
              <a:buFont typeface="Arial"/>
              <a:buNone/>
            </a:pPr>
            <a:endParaRPr sz="2000"/>
          </a:p>
          <a:p>
            <a:pPr marL="0" lvl="0" indent="0" algn="l" rtl="0">
              <a:lnSpc>
                <a:spcPct val="115000"/>
              </a:lnSpc>
              <a:spcBef>
                <a:spcPts val="1000"/>
              </a:spcBef>
              <a:spcAft>
                <a:spcPts val="0"/>
              </a:spcAft>
              <a:buClr>
                <a:schemeClr val="dk1"/>
              </a:buClr>
              <a:buSzPts val="1100"/>
              <a:buFont typeface="Arial"/>
              <a:buNone/>
            </a:pPr>
            <a:endParaRPr sz="2000"/>
          </a:p>
          <a:p>
            <a:pPr marL="0" lvl="0" indent="0" algn="l" rtl="0">
              <a:lnSpc>
                <a:spcPct val="115000"/>
              </a:lnSpc>
              <a:spcBef>
                <a:spcPts val="1000"/>
              </a:spcBef>
              <a:spcAft>
                <a:spcPts val="0"/>
              </a:spcAft>
              <a:buClr>
                <a:schemeClr val="dk1"/>
              </a:buClr>
              <a:buSzPts val="1100"/>
              <a:buFont typeface="Arial"/>
              <a:buNone/>
            </a:pPr>
            <a:endParaRPr sz="2000">
              <a:latin typeface="Montserrat"/>
              <a:ea typeface="Montserrat"/>
              <a:cs typeface="Montserrat"/>
              <a:sym typeface="Montserrat"/>
            </a:endParaRPr>
          </a:p>
          <a:p>
            <a:pPr marL="0" lvl="0" indent="0" algn="l" rtl="0">
              <a:lnSpc>
                <a:spcPct val="100000"/>
              </a:lnSpc>
              <a:spcBef>
                <a:spcPts val="1000"/>
              </a:spcBef>
              <a:spcAft>
                <a:spcPts val="0"/>
              </a:spcAft>
              <a:buClr>
                <a:schemeClr val="dk1"/>
              </a:buClr>
              <a:buSzPts val="1100"/>
              <a:buFont typeface="Arial"/>
              <a:buNone/>
            </a:pPr>
            <a:endParaRPr sz="2000"/>
          </a:p>
          <a:p>
            <a:pPr marL="0" lvl="0" indent="0" algn="l" rtl="0">
              <a:spcBef>
                <a:spcPts val="1000"/>
              </a:spcBef>
              <a:spcAft>
                <a:spcPts val="0"/>
              </a:spcAft>
              <a:buClr>
                <a:schemeClr val="dk1"/>
              </a:buClr>
              <a:buSzPts val="1100"/>
              <a:buFont typeface="Arial"/>
              <a:buNone/>
            </a:pPr>
            <a:endParaRPr sz="2000"/>
          </a:p>
          <a:p>
            <a:pPr marL="0" lvl="0" indent="0" algn="l" rtl="0">
              <a:spcBef>
                <a:spcPts val="1000"/>
              </a:spcBef>
              <a:spcAft>
                <a:spcPts val="0"/>
              </a:spcAft>
              <a:buClr>
                <a:schemeClr val="dk1"/>
              </a:buClr>
              <a:buSzPts val="1100"/>
              <a:buFont typeface="Arial"/>
              <a:buNone/>
            </a:pPr>
            <a:endParaRPr sz="2000"/>
          </a:p>
          <a:p>
            <a:pPr marL="0" lvl="0" indent="0" algn="l" rtl="0">
              <a:spcBef>
                <a:spcPts val="1000"/>
              </a:spcBef>
              <a:spcAft>
                <a:spcPts val="0"/>
              </a:spcAft>
              <a:buClr>
                <a:schemeClr val="dk1"/>
              </a:buClr>
              <a:buSzPts val="1100"/>
              <a:buFont typeface="Arial"/>
              <a:buNone/>
            </a:pPr>
            <a:endParaRPr sz="2000"/>
          </a:p>
          <a:p>
            <a:pPr marL="0" lvl="0" indent="0" algn="l" rtl="0">
              <a:lnSpc>
                <a:spcPct val="115000"/>
              </a:lnSpc>
              <a:spcBef>
                <a:spcPts val="1000"/>
              </a:spcBef>
              <a:spcAft>
                <a:spcPts val="0"/>
              </a:spcAft>
              <a:buClr>
                <a:schemeClr val="dk1"/>
              </a:buClr>
              <a:buSzPts val="1100"/>
              <a:buFont typeface="Arial"/>
              <a:buNone/>
            </a:pPr>
            <a:endParaRPr sz="2000"/>
          </a:p>
          <a:p>
            <a:pPr marL="0" lvl="0" indent="0" algn="l" rtl="0">
              <a:lnSpc>
                <a:spcPct val="115000"/>
              </a:lnSpc>
              <a:spcBef>
                <a:spcPts val="1000"/>
              </a:spcBef>
              <a:spcAft>
                <a:spcPts val="0"/>
              </a:spcAft>
              <a:buClr>
                <a:schemeClr val="dk1"/>
              </a:buClr>
              <a:buSzPts val="1100"/>
              <a:buFont typeface="Arial"/>
              <a:buNone/>
            </a:pPr>
            <a:endParaRPr sz="2000">
              <a:latin typeface="Montserrat"/>
              <a:ea typeface="Montserrat"/>
              <a:cs typeface="Montserrat"/>
              <a:sym typeface="Montserrat"/>
            </a:endParaRPr>
          </a:p>
          <a:p>
            <a:pPr marL="0" lvl="0" indent="0" algn="l" rtl="0">
              <a:lnSpc>
                <a:spcPct val="115000"/>
              </a:lnSpc>
              <a:spcBef>
                <a:spcPts val="1000"/>
              </a:spcBef>
              <a:spcAft>
                <a:spcPts val="0"/>
              </a:spcAft>
              <a:buNone/>
            </a:pPr>
            <a:endParaRPr sz="1600"/>
          </a:p>
          <a:p>
            <a:pPr marL="0" lvl="0" indent="0" algn="l" rtl="0">
              <a:lnSpc>
                <a:spcPct val="115000"/>
              </a:lnSpc>
              <a:spcBef>
                <a:spcPts val="0"/>
              </a:spcBef>
              <a:spcAft>
                <a:spcPts val="0"/>
              </a:spcAft>
              <a:buNone/>
            </a:pPr>
            <a:endParaRPr sz="1600"/>
          </a:p>
          <a:p>
            <a:pPr marL="0" lvl="0" indent="0" algn="l" rtl="0">
              <a:spcBef>
                <a:spcPts val="0"/>
              </a:spcBef>
              <a:spcAft>
                <a:spcPts val="0"/>
              </a:spcAft>
              <a:buNone/>
            </a:pPr>
            <a:endParaRPr sz="1600">
              <a:latin typeface="Montserrat"/>
              <a:ea typeface="Montserrat"/>
              <a:cs typeface="Montserrat"/>
              <a:sym typeface="Montserrat"/>
            </a:endParaRPr>
          </a:p>
          <a:p>
            <a:pPr marL="0" lvl="0" indent="0" algn="l" rtl="0">
              <a:lnSpc>
                <a:spcPct val="115000"/>
              </a:lnSpc>
              <a:spcBef>
                <a:spcPts val="0"/>
              </a:spcBef>
              <a:spcAft>
                <a:spcPts val="0"/>
              </a:spcAft>
              <a:buNone/>
            </a:pPr>
            <a:endParaRPr sz="1600">
              <a:latin typeface="Montserrat"/>
              <a:ea typeface="Montserrat"/>
              <a:cs typeface="Montserrat"/>
              <a:sym typeface="Montserrat"/>
            </a:endParaRPr>
          </a:p>
          <a:p>
            <a:pPr marL="0" lvl="0" indent="0" algn="l" rtl="0">
              <a:lnSpc>
                <a:spcPct val="115000"/>
              </a:lnSpc>
              <a:spcBef>
                <a:spcPts val="0"/>
              </a:spcBef>
              <a:spcAft>
                <a:spcPts val="0"/>
              </a:spcAft>
              <a:buNone/>
            </a:pPr>
            <a:br>
              <a:rPr lang="en-US" sz="1600">
                <a:latin typeface="Montserrat"/>
                <a:ea typeface="Montserrat"/>
                <a:cs typeface="Montserrat"/>
                <a:sym typeface="Montserrat"/>
              </a:rPr>
            </a:br>
            <a:endParaRPr sz="1600">
              <a:latin typeface="Montserrat"/>
              <a:ea typeface="Montserrat"/>
              <a:cs typeface="Montserrat"/>
              <a:sym typeface="Montserrat"/>
            </a:endParaRPr>
          </a:p>
          <a:p>
            <a:pPr marL="0" lvl="0" indent="0" algn="l" rtl="0">
              <a:lnSpc>
                <a:spcPct val="90000"/>
              </a:lnSpc>
              <a:spcBef>
                <a:spcPts val="0"/>
              </a:spcBef>
              <a:spcAft>
                <a:spcPts val="0"/>
              </a:spcAft>
              <a:buNone/>
            </a:pPr>
            <a:endParaRPr sz="1600">
              <a:latin typeface="Montserrat"/>
              <a:ea typeface="Montserrat"/>
              <a:cs typeface="Montserrat"/>
              <a:sym typeface="Montserrat"/>
            </a:endParaRPr>
          </a:p>
        </p:txBody>
      </p:sp>
      <p:sp>
        <p:nvSpPr>
          <p:cNvPr id="1060" name="Google Shape;1060;p118"/>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PARTNERS</a:t>
            </a:r>
            <a:endParaRPr/>
          </a:p>
        </p:txBody>
      </p:sp>
      <p:sp>
        <p:nvSpPr>
          <p:cNvPr id="1061" name="Google Shape;1061;p118"/>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1062" name="Google Shape;1062;p118"/>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PARTNERS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7"/>
        <p:cNvGrpSpPr/>
        <p:nvPr/>
      </p:nvGrpSpPr>
      <p:grpSpPr>
        <a:xfrm>
          <a:off x="0" y="0"/>
          <a:ext cx="0" cy="0"/>
          <a:chOff x="0" y="0"/>
          <a:chExt cx="0" cy="0"/>
        </a:xfrm>
      </p:grpSpPr>
      <p:sp>
        <p:nvSpPr>
          <p:cNvPr id="438" name="Google Shape;438;p83"/>
          <p:cNvSpPr/>
          <p:nvPr/>
        </p:nvSpPr>
        <p:spPr>
          <a:xfrm>
            <a:off x="0" y="0"/>
            <a:ext cx="5022000" cy="6858000"/>
          </a:xfrm>
          <a:prstGeom prst="rect">
            <a:avLst/>
          </a:prstGeom>
          <a:solidFill>
            <a:srgbClr val="253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9" name="Google Shape;439;p83"/>
          <p:cNvGrpSpPr/>
          <p:nvPr/>
        </p:nvGrpSpPr>
        <p:grpSpPr>
          <a:xfrm>
            <a:off x="-231363" y="-1950"/>
            <a:ext cx="5253484" cy="6861905"/>
            <a:chOff x="6138901" y="-3905"/>
            <a:chExt cx="6053098" cy="6861905"/>
          </a:xfrm>
        </p:grpSpPr>
        <p:pic>
          <p:nvPicPr>
            <p:cNvPr id="440" name="Google Shape;440;p83"/>
            <p:cNvPicPr preferRelativeResize="0"/>
            <p:nvPr/>
          </p:nvPicPr>
          <p:blipFill>
            <a:blip r:embed="rId3">
              <a:alphaModFix amt="50000"/>
            </a:blip>
            <a:stretch>
              <a:fillRect/>
            </a:stretch>
          </p:blipFill>
          <p:spPr>
            <a:xfrm rot="5400000">
              <a:off x="5891402" y="243594"/>
              <a:ext cx="4109696" cy="3614699"/>
            </a:xfrm>
            <a:prstGeom prst="rect">
              <a:avLst/>
            </a:prstGeom>
            <a:noFill/>
            <a:ln>
              <a:noFill/>
            </a:ln>
          </p:spPr>
        </p:pic>
        <p:pic>
          <p:nvPicPr>
            <p:cNvPr id="441" name="Google Shape;441;p83"/>
            <p:cNvPicPr preferRelativeResize="0"/>
            <p:nvPr/>
          </p:nvPicPr>
          <p:blipFill rotWithShape="1">
            <a:blip r:embed="rId3">
              <a:alphaModFix amt="50000"/>
            </a:blip>
            <a:srcRect r="33029"/>
            <a:stretch/>
          </p:blipFill>
          <p:spPr>
            <a:xfrm rot="5400000">
              <a:off x="6570151" y="3674549"/>
              <a:ext cx="2752199" cy="3614699"/>
            </a:xfrm>
            <a:prstGeom prst="rect">
              <a:avLst/>
            </a:prstGeom>
            <a:noFill/>
            <a:ln>
              <a:noFill/>
            </a:ln>
          </p:spPr>
        </p:pic>
        <p:pic>
          <p:nvPicPr>
            <p:cNvPr id="442" name="Google Shape;442;p83"/>
            <p:cNvPicPr preferRelativeResize="0"/>
            <p:nvPr/>
          </p:nvPicPr>
          <p:blipFill rotWithShape="1">
            <a:blip r:embed="rId3">
              <a:alphaModFix amt="50000"/>
            </a:blip>
            <a:srcRect l="34887" b="21346"/>
            <a:stretch/>
          </p:blipFill>
          <p:spPr>
            <a:xfrm rot="-5400000">
              <a:off x="9432413" y="4098414"/>
              <a:ext cx="2675998" cy="2843173"/>
            </a:xfrm>
            <a:prstGeom prst="rect">
              <a:avLst/>
            </a:prstGeom>
            <a:noFill/>
            <a:ln>
              <a:noFill/>
            </a:ln>
          </p:spPr>
        </p:pic>
        <p:pic>
          <p:nvPicPr>
            <p:cNvPr id="443" name="Google Shape;443;p83"/>
            <p:cNvPicPr preferRelativeResize="0"/>
            <p:nvPr/>
          </p:nvPicPr>
          <p:blipFill rotWithShape="1">
            <a:blip r:embed="rId3">
              <a:alphaModFix amt="50000"/>
            </a:blip>
            <a:srcRect b="22130"/>
            <a:stretch/>
          </p:blipFill>
          <p:spPr>
            <a:xfrm rot="-5400000">
              <a:off x="8701278" y="643650"/>
              <a:ext cx="4109696" cy="2814603"/>
            </a:xfrm>
            <a:prstGeom prst="rect">
              <a:avLst/>
            </a:prstGeom>
            <a:noFill/>
            <a:ln>
              <a:noFill/>
            </a:ln>
          </p:spPr>
        </p:pic>
      </p:grpSp>
      <p:pic>
        <p:nvPicPr>
          <p:cNvPr id="444" name="Google Shape;444;p83"/>
          <p:cNvPicPr preferRelativeResize="0"/>
          <p:nvPr/>
        </p:nvPicPr>
        <p:blipFill rotWithShape="1">
          <a:blip r:embed="rId4">
            <a:alphaModFix/>
          </a:blip>
          <a:srcRect l="49606" b="-1595"/>
          <a:stretch/>
        </p:blipFill>
        <p:spPr>
          <a:xfrm>
            <a:off x="444087" y="574475"/>
            <a:ext cx="4133850" cy="5555750"/>
          </a:xfrm>
          <a:prstGeom prst="rect">
            <a:avLst/>
          </a:prstGeom>
          <a:noFill/>
          <a:ln>
            <a:noFill/>
          </a:ln>
        </p:spPr>
      </p:pic>
      <p:sp>
        <p:nvSpPr>
          <p:cNvPr id="445" name="Google Shape;445;p83"/>
          <p:cNvSpPr/>
          <p:nvPr/>
        </p:nvSpPr>
        <p:spPr>
          <a:xfrm>
            <a:off x="2001425" y="466725"/>
            <a:ext cx="1019167" cy="209560"/>
          </a:xfrm>
          <a:custGeom>
            <a:avLst/>
            <a:gdLst/>
            <a:ahLst/>
            <a:cxnLst/>
            <a:rect l="l" t="t" r="r" b="b"/>
            <a:pathLst>
              <a:path w="27432" h="13335" extrusionOk="0">
                <a:moveTo>
                  <a:pt x="0" y="381"/>
                </a:moveTo>
                <a:lnTo>
                  <a:pt x="381" y="13335"/>
                </a:lnTo>
                <a:lnTo>
                  <a:pt x="27432" y="12573"/>
                </a:lnTo>
                <a:lnTo>
                  <a:pt x="25527" y="0"/>
                </a:lnTo>
                <a:close/>
              </a:path>
            </a:pathLst>
          </a:custGeom>
          <a:solidFill>
            <a:srgbClr val="F04D26"/>
          </a:solidFill>
          <a:ln>
            <a:noFill/>
          </a:ln>
        </p:spPr>
      </p:sp>
      <p:grpSp>
        <p:nvGrpSpPr>
          <p:cNvPr id="446" name="Google Shape;446;p83"/>
          <p:cNvGrpSpPr/>
          <p:nvPr/>
        </p:nvGrpSpPr>
        <p:grpSpPr>
          <a:xfrm>
            <a:off x="9072999" y="-11290"/>
            <a:ext cx="3118989" cy="795867"/>
            <a:chOff x="9072999" y="-11290"/>
            <a:chExt cx="3118989" cy="795867"/>
          </a:xfrm>
        </p:grpSpPr>
        <p:sp>
          <p:nvSpPr>
            <p:cNvPr id="447" name="Google Shape;447;p83"/>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448" name="Google Shape;448;p83"/>
            <p:cNvSpPr txBox="1"/>
            <p:nvPr/>
          </p:nvSpPr>
          <p:spPr>
            <a:xfrm>
              <a:off x="9853573" y="43940"/>
              <a:ext cx="2156100" cy="523200"/>
            </a:xfrm>
            <a:prstGeom prst="rect">
              <a:avLst/>
            </a:prstGeom>
            <a:solidFill>
              <a:srgbClr val="F04D2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7 CONCEPTS</a:t>
              </a:r>
              <a:endParaRPr/>
            </a:p>
          </p:txBody>
        </p:sp>
      </p:grpSp>
      <p:sp>
        <p:nvSpPr>
          <p:cNvPr id="449" name="Google Shape;449;p83"/>
          <p:cNvSpPr/>
          <p:nvPr/>
        </p:nvSpPr>
        <p:spPr>
          <a:xfrm rot="-10660705">
            <a:off x="1997602" y="5943573"/>
            <a:ext cx="1019181" cy="209564"/>
          </a:xfrm>
          <a:custGeom>
            <a:avLst/>
            <a:gdLst/>
            <a:ahLst/>
            <a:cxnLst/>
            <a:rect l="l" t="t" r="r" b="b"/>
            <a:pathLst>
              <a:path w="27432" h="13335" extrusionOk="0">
                <a:moveTo>
                  <a:pt x="0" y="381"/>
                </a:moveTo>
                <a:lnTo>
                  <a:pt x="381" y="13335"/>
                </a:lnTo>
                <a:lnTo>
                  <a:pt x="27432" y="12573"/>
                </a:lnTo>
                <a:lnTo>
                  <a:pt x="25527" y="0"/>
                </a:lnTo>
                <a:close/>
              </a:path>
            </a:pathLst>
          </a:custGeom>
          <a:solidFill>
            <a:srgbClr val="F04D26"/>
          </a:solidFill>
          <a:ln>
            <a:noFill/>
          </a:ln>
        </p:spPr>
      </p:sp>
      <p:pic>
        <p:nvPicPr>
          <p:cNvPr id="450" name="Google Shape;450;p83"/>
          <p:cNvPicPr preferRelativeResize="0"/>
          <p:nvPr/>
        </p:nvPicPr>
        <p:blipFill rotWithShape="1">
          <a:blip r:embed="rId5">
            <a:alphaModFix/>
          </a:blip>
          <a:srcRect/>
          <a:stretch/>
        </p:blipFill>
        <p:spPr>
          <a:xfrm>
            <a:off x="209682" y="6306275"/>
            <a:ext cx="1690372" cy="373199"/>
          </a:xfrm>
          <a:prstGeom prst="rect">
            <a:avLst/>
          </a:prstGeom>
          <a:noFill/>
          <a:ln>
            <a:noFill/>
          </a:ln>
        </p:spPr>
      </p:pic>
      <p:sp>
        <p:nvSpPr>
          <p:cNvPr id="451" name="Google Shape;451;p83"/>
          <p:cNvSpPr txBox="1"/>
          <p:nvPr/>
        </p:nvSpPr>
        <p:spPr>
          <a:xfrm>
            <a:off x="11827501" y="6356350"/>
            <a:ext cx="3645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999999"/>
                </a:solidFill>
                <a:latin typeface="Montserrat"/>
                <a:ea typeface="Montserrat"/>
                <a:cs typeface="Montserrat"/>
                <a:sym typeface="Montserrat"/>
              </a:rPr>
              <a:t>4</a:t>
            </a:fld>
            <a:endParaRPr sz="800" b="0" i="0" u="none" strike="noStrike" cap="none">
              <a:solidFill>
                <a:srgbClr val="999999"/>
              </a:solidFill>
              <a:latin typeface="Montserrat"/>
              <a:ea typeface="Montserrat"/>
              <a:cs typeface="Montserrat"/>
              <a:sym typeface="Montserrat"/>
            </a:endParaRPr>
          </a:p>
        </p:txBody>
      </p:sp>
      <p:sp>
        <p:nvSpPr>
          <p:cNvPr id="452" name="Google Shape;452;p83"/>
          <p:cNvSpPr txBox="1">
            <a:spLocks noGrp="1"/>
          </p:cNvSpPr>
          <p:nvPr>
            <p:ph type="title"/>
          </p:nvPr>
        </p:nvSpPr>
        <p:spPr>
          <a:xfrm>
            <a:off x="5434976" y="793350"/>
            <a:ext cx="5561400" cy="1290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a:t>Core Concepts</a:t>
            </a:r>
            <a:endParaRPr sz="4000"/>
          </a:p>
        </p:txBody>
      </p:sp>
      <p:sp>
        <p:nvSpPr>
          <p:cNvPr id="453" name="Google Shape;453;p83"/>
          <p:cNvSpPr txBox="1">
            <a:spLocks noGrp="1"/>
          </p:cNvSpPr>
          <p:nvPr>
            <p:ph type="body" idx="1"/>
          </p:nvPr>
        </p:nvSpPr>
        <p:spPr>
          <a:xfrm>
            <a:off x="5434975" y="2083350"/>
            <a:ext cx="6076800" cy="3981300"/>
          </a:xfrm>
          <a:prstGeom prst="rect">
            <a:avLst/>
          </a:prstGeom>
          <a:noFill/>
          <a:ln>
            <a:noFill/>
          </a:ln>
        </p:spPr>
        <p:txBody>
          <a:bodyPr spcFirstLastPara="1" wrap="square" lIns="91425" tIns="45700" rIns="91425" bIns="45700" anchor="t" anchorCtr="0">
            <a:noAutofit/>
          </a:bodyPr>
          <a:lstStyle/>
          <a:p>
            <a:pPr marL="0" lvl="0" indent="0" algn="l" rtl="0">
              <a:lnSpc>
                <a:spcPct val="106999"/>
              </a:lnSpc>
              <a:spcBef>
                <a:spcPts val="0"/>
              </a:spcBef>
              <a:spcAft>
                <a:spcPts val="0"/>
              </a:spcAft>
              <a:buClr>
                <a:schemeClr val="dk1"/>
              </a:buClr>
              <a:buSzPts val="1100"/>
              <a:buFont typeface="Arial"/>
              <a:buNone/>
            </a:pPr>
            <a:r>
              <a:rPr lang="en-US" sz="1800" b="1"/>
              <a:t>How young people see themselves:</a:t>
            </a:r>
            <a:endParaRPr sz="1800" b="1"/>
          </a:p>
          <a:p>
            <a:pPr marL="457200" lvl="0" indent="-342900" algn="l" rtl="0">
              <a:spcBef>
                <a:spcPts val="1000"/>
              </a:spcBef>
              <a:spcAft>
                <a:spcPts val="0"/>
              </a:spcAft>
              <a:buSzPts val="1800"/>
              <a:buChar char="·"/>
            </a:pPr>
            <a:r>
              <a:rPr lang="en-US" sz="1800"/>
              <a:t>I can change my life</a:t>
            </a:r>
            <a:endParaRPr sz="1800"/>
          </a:p>
          <a:p>
            <a:pPr marL="457200" lvl="0" indent="-342900" algn="l" rtl="0">
              <a:spcBef>
                <a:spcPts val="1000"/>
              </a:spcBef>
              <a:spcAft>
                <a:spcPts val="0"/>
              </a:spcAft>
              <a:buSzPts val="1800"/>
              <a:buChar char="·"/>
            </a:pPr>
            <a:r>
              <a:rPr lang="en-US" sz="1800"/>
              <a:t>My identity will help me succeed</a:t>
            </a:r>
            <a:endParaRPr sz="1800"/>
          </a:p>
          <a:p>
            <a:pPr marL="457200" lvl="0" indent="-342900" algn="l" rtl="0">
              <a:spcBef>
                <a:spcPts val="1000"/>
              </a:spcBef>
              <a:spcAft>
                <a:spcPts val="0"/>
              </a:spcAft>
              <a:buSzPts val="1800"/>
              <a:buChar char="·"/>
            </a:pPr>
            <a:r>
              <a:rPr lang="en-US" sz="1800"/>
              <a:t>I want to have a good life, and a good job is key</a:t>
            </a:r>
            <a:endParaRPr sz="1800"/>
          </a:p>
          <a:p>
            <a:pPr marL="457200" lvl="0" indent="-342900" algn="l" rtl="0">
              <a:spcBef>
                <a:spcPts val="1000"/>
              </a:spcBef>
              <a:spcAft>
                <a:spcPts val="0"/>
              </a:spcAft>
              <a:buSzPts val="1800"/>
              <a:buChar char="·"/>
            </a:pPr>
            <a:r>
              <a:rPr lang="en-US" sz="1800"/>
              <a:t>I know I might need support, but I’m not sure how to get it</a:t>
            </a:r>
            <a:endParaRPr sz="1800"/>
          </a:p>
          <a:p>
            <a:pPr marL="457200" lvl="0" indent="-342900" algn="l" rtl="0">
              <a:spcBef>
                <a:spcPts val="1000"/>
              </a:spcBef>
              <a:spcAft>
                <a:spcPts val="0"/>
              </a:spcAft>
              <a:buSzPts val="1800"/>
              <a:buChar char="·"/>
            </a:pPr>
            <a:r>
              <a:rPr lang="en-US" sz="1800"/>
              <a:t>I am already on a pathway to my future</a:t>
            </a:r>
            <a:endParaRPr sz="1800"/>
          </a:p>
          <a:p>
            <a:pPr marL="0" lvl="0" indent="0" algn="l" rtl="0">
              <a:lnSpc>
                <a:spcPct val="106999"/>
              </a:lnSpc>
              <a:spcBef>
                <a:spcPts val="1000"/>
              </a:spcBef>
              <a:spcAft>
                <a:spcPts val="0"/>
              </a:spcAft>
              <a:buClr>
                <a:schemeClr val="dk1"/>
              </a:buClr>
              <a:buSzPts val="1100"/>
              <a:buFont typeface="Arial"/>
              <a:buNone/>
            </a:pPr>
            <a:endParaRPr sz="1800">
              <a:latin typeface="Montserrat Light"/>
              <a:ea typeface="Montserrat Light"/>
              <a:cs typeface="Montserrat Light"/>
              <a:sym typeface="Montserrat Light"/>
            </a:endParaRPr>
          </a:p>
          <a:p>
            <a:pPr marL="0" lvl="0" indent="0" algn="l" rtl="0">
              <a:lnSpc>
                <a:spcPct val="106999"/>
              </a:lnSpc>
              <a:spcBef>
                <a:spcPts val="1000"/>
              </a:spcBef>
              <a:spcAft>
                <a:spcPts val="0"/>
              </a:spcAft>
              <a:buClr>
                <a:schemeClr val="dk1"/>
              </a:buClr>
              <a:buSzPts val="1100"/>
              <a:buFont typeface="Arial"/>
              <a:buNone/>
            </a:pPr>
            <a:r>
              <a:rPr lang="en-US" sz="1800" b="1"/>
              <a:t>Frameworks:</a:t>
            </a:r>
            <a:endParaRPr sz="1800" b="1"/>
          </a:p>
          <a:p>
            <a:pPr marL="457200" lvl="0" indent="-342900" algn="l" rtl="0">
              <a:spcBef>
                <a:spcPts val="1000"/>
              </a:spcBef>
              <a:spcAft>
                <a:spcPts val="0"/>
              </a:spcAft>
              <a:buSzPts val="1800"/>
              <a:buChar char="·"/>
            </a:pPr>
            <a:r>
              <a:rPr lang="en-US" sz="1800"/>
              <a:t>Language Matters: Intentional Relationships</a:t>
            </a:r>
            <a:endParaRPr sz="1800"/>
          </a:p>
          <a:p>
            <a:pPr marL="457200" lvl="0" indent="-342900" algn="l" rtl="0">
              <a:spcBef>
                <a:spcPts val="1000"/>
              </a:spcBef>
              <a:spcAft>
                <a:spcPts val="1000"/>
              </a:spcAft>
              <a:buSzPts val="1800"/>
              <a:buChar char="·"/>
            </a:pPr>
            <a:r>
              <a:rPr lang="en-US" sz="1800"/>
              <a:t>Language Matters: Job, Work and Career</a:t>
            </a:r>
            <a:endParaRPr sz="1800">
              <a:latin typeface="Montserrat Light"/>
              <a:ea typeface="Montserrat Light"/>
              <a:cs typeface="Montserrat Light"/>
              <a:sym typeface="Montserrat Light"/>
            </a:endParaRPr>
          </a:p>
        </p:txBody>
      </p:sp>
      <p:sp>
        <p:nvSpPr>
          <p:cNvPr id="454" name="Google Shape;454;p83"/>
          <p:cNvSpPr txBox="1"/>
          <p:nvPr/>
        </p:nvSpPr>
        <p:spPr>
          <a:xfrm rot="-5400000">
            <a:off x="-1426035" y="4151525"/>
            <a:ext cx="3335100" cy="20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900">
                <a:solidFill>
                  <a:srgbClr val="FFFFFF"/>
                </a:solidFill>
                <a:latin typeface="Montserrat"/>
                <a:ea typeface="Montserrat"/>
                <a:cs typeface="Montserrat"/>
                <a:sym typeface="Montserrat"/>
              </a:rPr>
              <a:t>Photograph by Annabelle Armstrong-Temple, age 12</a:t>
            </a:r>
            <a:endParaRPr sz="900">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100"/>
              <a:buFont typeface="Arial"/>
              <a:buNone/>
            </a:pPr>
            <a:endParaRPr sz="900">
              <a:solidFill>
                <a:srgbClr val="FFFFFF"/>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66"/>
        <p:cNvGrpSpPr/>
        <p:nvPr/>
      </p:nvGrpSpPr>
      <p:grpSpPr>
        <a:xfrm>
          <a:off x="0" y="0"/>
          <a:ext cx="0" cy="0"/>
          <a:chOff x="0" y="0"/>
          <a:chExt cx="0" cy="0"/>
        </a:xfrm>
      </p:grpSpPr>
      <p:sp>
        <p:nvSpPr>
          <p:cNvPr id="1067" name="Google Shape;1067;p119"/>
          <p:cNvSpPr txBox="1">
            <a:spLocks noGrp="1"/>
          </p:cNvSpPr>
          <p:nvPr>
            <p:ph type="sldNum" idx="12"/>
          </p:nvPr>
        </p:nvSpPr>
        <p:spPr>
          <a:xfrm>
            <a:off x="11827501" y="6356350"/>
            <a:ext cx="3645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fld id="{00000000-1234-1234-1234-123412341234}" type="slidenum">
              <a:rPr lang="en-US">
                <a:solidFill>
                  <a:srgbClr val="FFFFFF"/>
                </a:solidFill>
              </a:rPr>
              <a:t>40</a:t>
            </a:fld>
            <a:endParaRPr>
              <a:solidFill>
                <a:srgbClr val="FFFFFF"/>
              </a:solidFill>
            </a:endParaRPr>
          </a:p>
        </p:txBody>
      </p:sp>
      <p:sp>
        <p:nvSpPr>
          <p:cNvPr id="1068" name="Google Shape;1068;p1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Montserrat Alternates"/>
              <a:buNone/>
            </a:pPr>
            <a:r>
              <a:rPr lang="en-US" sz="4000"/>
              <a:t>Advisory Team: Research</a:t>
            </a:r>
            <a:endParaRPr sz="4000"/>
          </a:p>
        </p:txBody>
      </p:sp>
      <p:sp>
        <p:nvSpPr>
          <p:cNvPr id="1069" name="Google Shape;1069;p119"/>
          <p:cNvSpPr txBox="1"/>
          <p:nvPr/>
        </p:nvSpPr>
        <p:spPr>
          <a:xfrm>
            <a:off x="142225" y="6159175"/>
            <a:ext cx="1845600" cy="523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Light"/>
              <a:ea typeface="Montserrat Light"/>
              <a:cs typeface="Montserrat Light"/>
              <a:sym typeface="Montserrat Light"/>
            </a:endParaRPr>
          </a:p>
        </p:txBody>
      </p:sp>
      <p:graphicFrame>
        <p:nvGraphicFramePr>
          <p:cNvPr id="1070" name="Google Shape;1070;p119"/>
          <p:cNvGraphicFramePr/>
          <p:nvPr/>
        </p:nvGraphicFramePr>
        <p:xfrm>
          <a:off x="815388" y="1714491"/>
          <a:ext cx="3000000" cy="3000000"/>
        </p:xfrm>
        <a:graphic>
          <a:graphicData uri="http://schemas.openxmlformats.org/drawingml/2006/table">
            <a:tbl>
              <a:tblPr>
                <a:noFill/>
                <a:tableStyleId>{633FC6D0-F809-48CE-8DA5-F91055A2AE3A}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0">
                <a:tc rowSpan="7">
                  <a:txBody>
                    <a:bodyPr/>
                    <a:lstStyle/>
                    <a:p>
                      <a:pPr marL="0" marR="0" lvl="0" indent="0" algn="l" rtl="0">
                        <a:lnSpc>
                          <a:spcPct val="115000"/>
                        </a:lnSpc>
                        <a:spcBef>
                          <a:spcPts val="0"/>
                        </a:spcBef>
                        <a:spcAft>
                          <a:spcPts val="0"/>
                        </a:spcAft>
                        <a:buClr>
                          <a:schemeClr val="dk1"/>
                        </a:buClr>
                        <a:buSzPts val="1100"/>
                        <a:buFont typeface="Arial"/>
                        <a:buNone/>
                      </a:pPr>
                      <a:r>
                        <a:rPr lang="en-US" b="1" u="none" strike="noStrike" cap="none">
                          <a:solidFill>
                            <a:schemeClr val="dk1"/>
                          </a:solidFill>
                          <a:latin typeface="Montserrat"/>
                          <a:ea typeface="Montserrat"/>
                          <a:cs typeface="Montserrat"/>
                          <a:sym typeface="Montserrat"/>
                        </a:rPr>
                        <a:t>Romero Brown,</a:t>
                      </a:r>
                      <a:r>
                        <a:rPr lang="en-US" u="none" strike="noStrike" cap="none">
                          <a:solidFill>
                            <a:schemeClr val="dk1"/>
                          </a:solidFill>
                          <a:latin typeface="Montserrat"/>
                          <a:ea typeface="Montserrat"/>
                          <a:cs typeface="Montserrat"/>
                          <a:sym typeface="Montserrat"/>
                        </a:rPr>
                        <a:t> Principal, Romero Brown Consulting</a:t>
                      </a:r>
                      <a:endParaRPr u="none" strike="noStrike" cap="none">
                        <a:solidFill>
                          <a:schemeClr val="dk1"/>
                        </a:solidFill>
                        <a:latin typeface="Montserrat"/>
                        <a:ea typeface="Montserrat"/>
                        <a:cs typeface="Montserrat"/>
                        <a:sym typeface="Montserrat"/>
                      </a:endParaRPr>
                    </a:p>
                    <a:p>
                      <a:pPr marL="0" marR="0" lvl="0" indent="0" algn="l" rtl="0">
                        <a:lnSpc>
                          <a:spcPct val="115000"/>
                        </a:lnSpc>
                        <a:spcBef>
                          <a:spcPts val="1000"/>
                        </a:spcBef>
                        <a:spcAft>
                          <a:spcPts val="0"/>
                        </a:spcAft>
                        <a:buClr>
                          <a:schemeClr val="dk1"/>
                        </a:buClr>
                        <a:buSzPts val="1100"/>
                        <a:buFont typeface="Arial"/>
                        <a:buNone/>
                      </a:pPr>
                      <a:r>
                        <a:rPr lang="en-US" b="1" u="none" strike="noStrike" cap="none">
                          <a:solidFill>
                            <a:schemeClr val="dk1"/>
                          </a:solidFill>
                          <a:latin typeface="Montserrat"/>
                          <a:ea typeface="Montserrat"/>
                          <a:cs typeface="Montserrat"/>
                          <a:sym typeface="Montserrat"/>
                        </a:rPr>
                        <a:t>Nate Cadena</a:t>
                      </a:r>
                      <a:r>
                        <a:rPr lang="en-US" u="none" strike="noStrike" cap="none">
                          <a:solidFill>
                            <a:schemeClr val="dk1"/>
                          </a:solidFill>
                          <a:latin typeface="Montserrat"/>
                          <a:ea typeface="Montserrat"/>
                          <a:cs typeface="Montserrat"/>
                          <a:sym typeface="Montserrat"/>
                        </a:rPr>
                        <a:t>, COO, Denver Scholarship F</a:t>
                      </a:r>
                      <a:r>
                        <a:rPr lang="en-US">
                          <a:solidFill>
                            <a:schemeClr val="dk1"/>
                          </a:solidFill>
                          <a:latin typeface="Montserrat"/>
                          <a:ea typeface="Montserrat"/>
                          <a:cs typeface="Montserrat"/>
                          <a:sym typeface="Montserrat"/>
                        </a:rPr>
                        <a:t>oundation</a:t>
                      </a:r>
                      <a:endParaRPr u="none" strike="noStrike" cap="none">
                        <a:solidFill>
                          <a:schemeClr val="dk1"/>
                        </a:solidFill>
                        <a:latin typeface="Montserrat"/>
                        <a:ea typeface="Montserrat"/>
                        <a:cs typeface="Montserrat"/>
                        <a:sym typeface="Montserrat"/>
                      </a:endParaRPr>
                    </a:p>
                    <a:p>
                      <a:pPr marL="0" marR="0" lvl="0" indent="0" algn="l" rtl="0">
                        <a:lnSpc>
                          <a:spcPct val="115000"/>
                        </a:lnSpc>
                        <a:spcBef>
                          <a:spcPts val="1000"/>
                        </a:spcBef>
                        <a:spcAft>
                          <a:spcPts val="0"/>
                        </a:spcAft>
                        <a:buClr>
                          <a:schemeClr val="dk1"/>
                        </a:buClr>
                        <a:buSzPts val="1100"/>
                        <a:buFont typeface="Arial"/>
                        <a:buNone/>
                      </a:pPr>
                      <a:r>
                        <a:rPr lang="en-US" b="1" u="none" strike="noStrike" cap="none">
                          <a:solidFill>
                            <a:schemeClr val="dk1"/>
                          </a:solidFill>
                          <a:latin typeface="Montserrat"/>
                          <a:ea typeface="Montserrat"/>
                          <a:cs typeface="Montserrat"/>
                          <a:sym typeface="Montserrat"/>
                        </a:rPr>
                        <a:t>Mary Gatta</a:t>
                      </a:r>
                      <a:r>
                        <a:rPr lang="en-US" u="none" strike="noStrike" cap="none">
                          <a:solidFill>
                            <a:schemeClr val="dk1"/>
                          </a:solidFill>
                          <a:latin typeface="Montserrat"/>
                          <a:ea typeface="Montserrat"/>
                          <a:cs typeface="Montserrat"/>
                          <a:sym typeface="Montserrat"/>
                        </a:rPr>
                        <a:t>, PhD, Associate Professor of Sociology, CUNY-Stella and Charles Guttman Community College</a:t>
                      </a:r>
                      <a:endParaRPr u="none" strike="noStrike" cap="none">
                        <a:solidFill>
                          <a:schemeClr val="dk1"/>
                        </a:solidFill>
                        <a:latin typeface="Montserrat"/>
                        <a:ea typeface="Montserrat"/>
                        <a:cs typeface="Montserrat"/>
                        <a:sym typeface="Montserrat"/>
                      </a:endParaRPr>
                    </a:p>
                    <a:p>
                      <a:pPr marL="0" marR="0" lvl="0" indent="0" algn="l" rtl="0">
                        <a:lnSpc>
                          <a:spcPct val="115000"/>
                        </a:lnSpc>
                        <a:spcBef>
                          <a:spcPts val="1000"/>
                        </a:spcBef>
                        <a:spcAft>
                          <a:spcPts val="0"/>
                        </a:spcAft>
                        <a:buClr>
                          <a:schemeClr val="dk1"/>
                        </a:buClr>
                        <a:buSzPts val="1100"/>
                        <a:buFont typeface="Arial"/>
                        <a:buNone/>
                      </a:pPr>
                      <a:r>
                        <a:rPr lang="en-US" b="1" u="none" strike="noStrike" cap="none">
                          <a:solidFill>
                            <a:schemeClr val="dk1"/>
                          </a:solidFill>
                          <a:latin typeface="Montserrat"/>
                          <a:ea typeface="Montserrat"/>
                          <a:cs typeface="Montserrat"/>
                          <a:sym typeface="Montserrat"/>
                        </a:rPr>
                        <a:t>Noel Ginsburg</a:t>
                      </a:r>
                      <a:r>
                        <a:rPr lang="en-US" u="none" strike="noStrike" cap="none">
                          <a:solidFill>
                            <a:schemeClr val="dk1"/>
                          </a:solidFill>
                          <a:latin typeface="Montserrat"/>
                          <a:ea typeface="Montserrat"/>
                          <a:cs typeface="Montserrat"/>
                          <a:sym typeface="Montserrat"/>
                        </a:rPr>
                        <a:t>, Founder and CEO, CareerWise Colorado</a:t>
                      </a:r>
                      <a:endParaRPr u="none" strike="noStrike" cap="none">
                        <a:solidFill>
                          <a:schemeClr val="dk1"/>
                        </a:solidFill>
                        <a:latin typeface="Montserrat"/>
                        <a:ea typeface="Montserrat"/>
                        <a:cs typeface="Montserrat"/>
                        <a:sym typeface="Montserrat"/>
                      </a:endParaRPr>
                    </a:p>
                    <a:p>
                      <a:pPr marL="0" marR="0" lvl="0" indent="0" algn="l" rtl="0">
                        <a:lnSpc>
                          <a:spcPct val="115000"/>
                        </a:lnSpc>
                        <a:spcBef>
                          <a:spcPts val="1000"/>
                        </a:spcBef>
                        <a:spcAft>
                          <a:spcPts val="0"/>
                        </a:spcAft>
                        <a:buClr>
                          <a:schemeClr val="dk1"/>
                        </a:buClr>
                        <a:buSzPts val="1100"/>
                        <a:buFont typeface="Arial"/>
                        <a:buNone/>
                      </a:pPr>
                      <a:r>
                        <a:rPr lang="en-US" b="1" u="none" strike="noStrike" cap="none">
                          <a:solidFill>
                            <a:schemeClr val="dk1"/>
                          </a:solidFill>
                          <a:latin typeface="Montserrat"/>
                          <a:ea typeface="Montserrat"/>
                          <a:cs typeface="Montserrat"/>
                          <a:sym typeface="Montserrat"/>
                        </a:rPr>
                        <a:t>Mi</a:t>
                      </a:r>
                      <a:r>
                        <a:rPr lang="en-US" b="1">
                          <a:solidFill>
                            <a:schemeClr val="dk1"/>
                          </a:solidFill>
                          <a:latin typeface="Montserrat"/>
                          <a:ea typeface="Montserrat"/>
                          <a:cs typeface="Montserrat"/>
                          <a:sym typeface="Montserrat"/>
                        </a:rPr>
                        <a:t>ke</a:t>
                      </a:r>
                      <a:r>
                        <a:rPr lang="en-US" b="1" u="none" strike="noStrike" cap="none">
                          <a:solidFill>
                            <a:schemeClr val="dk1"/>
                          </a:solidFill>
                          <a:latin typeface="Montserrat"/>
                          <a:ea typeface="Montserrat"/>
                          <a:cs typeface="Montserrat"/>
                          <a:sym typeface="Montserrat"/>
                        </a:rPr>
                        <a:t> Lee</a:t>
                      </a:r>
                      <a:r>
                        <a:rPr lang="en-US" u="none" strike="noStrike" cap="none">
                          <a:solidFill>
                            <a:schemeClr val="dk1"/>
                          </a:solidFill>
                          <a:latin typeface="Montserrat"/>
                          <a:ea typeface="Montserrat"/>
                          <a:cs typeface="Montserrat"/>
                          <a:sym typeface="Montserrat"/>
                        </a:rPr>
                        <a:t>, Director of Programs, Destiny Arts Center</a:t>
                      </a:r>
                      <a:endParaRPr u="none" strike="noStrike" cap="none">
                        <a:solidFill>
                          <a:schemeClr val="dk1"/>
                        </a:solidFill>
                        <a:latin typeface="Montserrat"/>
                        <a:ea typeface="Montserrat"/>
                        <a:cs typeface="Montserrat"/>
                        <a:sym typeface="Montserrat"/>
                      </a:endParaRPr>
                    </a:p>
                    <a:p>
                      <a:pPr marL="0" marR="0" lvl="0" indent="0" algn="l" rtl="0">
                        <a:lnSpc>
                          <a:spcPct val="115000"/>
                        </a:lnSpc>
                        <a:spcBef>
                          <a:spcPts val="1000"/>
                        </a:spcBef>
                        <a:spcAft>
                          <a:spcPts val="0"/>
                        </a:spcAft>
                        <a:buClr>
                          <a:schemeClr val="dk1"/>
                        </a:buClr>
                        <a:buSzPts val="1100"/>
                        <a:buFont typeface="Arial"/>
                        <a:buNone/>
                      </a:pPr>
                      <a:r>
                        <a:rPr lang="en-US" b="1" u="none" strike="noStrike" cap="none">
                          <a:solidFill>
                            <a:schemeClr val="dk1"/>
                          </a:solidFill>
                          <a:latin typeface="Montserrat"/>
                          <a:ea typeface="Montserrat"/>
                          <a:cs typeface="Montserrat"/>
                          <a:sym typeface="Montserrat"/>
                        </a:rPr>
                        <a:t>Jane Margolis</a:t>
                      </a:r>
                      <a:r>
                        <a:rPr lang="en-US" u="none" strike="noStrike" cap="none">
                          <a:solidFill>
                            <a:schemeClr val="dk1"/>
                          </a:solidFill>
                          <a:latin typeface="Montserrat"/>
                          <a:ea typeface="Montserrat"/>
                          <a:cs typeface="Montserrat"/>
                          <a:sym typeface="Montserrat"/>
                        </a:rPr>
                        <a:t>, EdD, Senior Researcher, UCLA Graduate School of Education and Information Studies</a:t>
                      </a:r>
                      <a:endParaRPr u="none" strike="noStrike" cap="none">
                        <a:solidFill>
                          <a:schemeClr val="dk1"/>
                        </a:solidFill>
                        <a:latin typeface="Montserrat"/>
                        <a:ea typeface="Montserrat"/>
                        <a:cs typeface="Montserrat"/>
                        <a:sym typeface="Montserrat"/>
                      </a:endParaRPr>
                    </a:p>
                    <a:p>
                      <a:pPr marL="0" marR="0" lvl="0" indent="0" algn="l" rtl="0">
                        <a:lnSpc>
                          <a:spcPct val="100000"/>
                        </a:lnSpc>
                        <a:spcBef>
                          <a:spcPts val="1000"/>
                        </a:spcBef>
                        <a:spcAft>
                          <a:spcPts val="0"/>
                        </a:spcAft>
                        <a:buClr>
                          <a:schemeClr val="dk1"/>
                        </a:buClr>
                        <a:buSzPts val="1100"/>
                        <a:buFont typeface="Arial"/>
                        <a:buNone/>
                      </a:pPr>
                      <a:endParaRPr u="none" strike="noStrike" cap="none">
                        <a:solidFill>
                          <a:schemeClr val="dk1"/>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800"/>
                        <a:buFont typeface="Arial"/>
                        <a:buNone/>
                      </a:pPr>
                      <a:endParaRPr b="1" u="none" strike="noStrike" cap="none">
                        <a:solidFill>
                          <a:schemeClr val="dk1"/>
                        </a:solidFill>
                        <a:latin typeface="Montserrat"/>
                        <a:ea typeface="Montserrat"/>
                        <a:cs typeface="Montserrat"/>
                        <a:sym typeface="Montserrat"/>
                      </a:endParaRPr>
                    </a:p>
                  </a:txBody>
                  <a:tcPr marL="91425" marR="64007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rowSpan="7">
                  <a:txBody>
                    <a:bodyPr/>
                    <a:lstStyle/>
                    <a:p>
                      <a:pPr marL="0" marR="0" lvl="0" indent="0" algn="l" rtl="0">
                        <a:lnSpc>
                          <a:spcPct val="115000"/>
                        </a:lnSpc>
                        <a:spcBef>
                          <a:spcPts val="0"/>
                        </a:spcBef>
                        <a:spcAft>
                          <a:spcPts val="0"/>
                        </a:spcAft>
                        <a:buClr>
                          <a:srgbClr val="000000"/>
                        </a:buClr>
                        <a:buSzPts val="1800"/>
                        <a:buFont typeface="Arial"/>
                        <a:buNone/>
                      </a:pPr>
                      <a:r>
                        <a:rPr lang="en-US" b="1" u="none" strike="noStrike" cap="none">
                          <a:solidFill>
                            <a:schemeClr val="dk1"/>
                          </a:solidFill>
                          <a:latin typeface="Montserrat"/>
                          <a:ea typeface="Montserrat"/>
                          <a:cs typeface="Montserrat"/>
                          <a:sym typeface="Montserrat"/>
                        </a:rPr>
                        <a:t>Brandon Nicholson</a:t>
                      </a:r>
                      <a:r>
                        <a:rPr lang="en-US" u="none" strike="noStrike" cap="none">
                          <a:solidFill>
                            <a:schemeClr val="dk1"/>
                          </a:solidFill>
                          <a:latin typeface="Montserrat"/>
                          <a:ea typeface="Montserrat"/>
                          <a:cs typeface="Montserrat"/>
                          <a:sym typeface="Montserrat"/>
                        </a:rPr>
                        <a:t>, PhD, Founding Executive Director, The Hidden Genius Project</a:t>
                      </a:r>
                      <a:endParaRPr b="1" u="none" strike="noStrike" cap="none">
                        <a:solidFill>
                          <a:schemeClr val="dk1"/>
                        </a:solidFill>
                        <a:latin typeface="Montserrat"/>
                        <a:ea typeface="Montserrat"/>
                        <a:cs typeface="Montserrat"/>
                        <a:sym typeface="Montserrat"/>
                      </a:endParaRPr>
                    </a:p>
                    <a:p>
                      <a:pPr marL="0" marR="0" lvl="0" indent="0" algn="l" rtl="0">
                        <a:lnSpc>
                          <a:spcPct val="115000"/>
                        </a:lnSpc>
                        <a:spcBef>
                          <a:spcPts val="1000"/>
                        </a:spcBef>
                        <a:spcAft>
                          <a:spcPts val="0"/>
                        </a:spcAft>
                        <a:buClr>
                          <a:schemeClr val="dk1"/>
                        </a:buClr>
                        <a:buSzPts val="1100"/>
                        <a:buFont typeface="Arial"/>
                        <a:buNone/>
                      </a:pPr>
                      <a:r>
                        <a:rPr lang="en-US" b="1" u="none" strike="noStrike" cap="none">
                          <a:solidFill>
                            <a:schemeClr val="dk1"/>
                          </a:solidFill>
                          <a:latin typeface="Montserrat"/>
                          <a:ea typeface="Montserrat"/>
                          <a:cs typeface="Montserrat"/>
                          <a:sym typeface="Montserrat"/>
                        </a:rPr>
                        <a:t>Andrea M. O’Neal</a:t>
                      </a:r>
                      <a:r>
                        <a:rPr lang="en-US" u="none" strike="noStrike" cap="none">
                          <a:solidFill>
                            <a:schemeClr val="dk1"/>
                          </a:solidFill>
                          <a:latin typeface="Montserrat"/>
                          <a:ea typeface="Montserrat"/>
                          <a:cs typeface="Montserrat"/>
                          <a:sym typeface="Montserrat"/>
                        </a:rPr>
                        <a:t>, Senior Coach, Career Prep Program, Management Leadership for Tomorrow</a:t>
                      </a:r>
                      <a:endParaRPr u="none" strike="noStrike" cap="none">
                        <a:solidFill>
                          <a:schemeClr val="dk1"/>
                        </a:solidFill>
                        <a:latin typeface="Montserrat"/>
                        <a:ea typeface="Montserrat"/>
                        <a:cs typeface="Montserrat"/>
                        <a:sym typeface="Montserrat"/>
                      </a:endParaRPr>
                    </a:p>
                    <a:p>
                      <a:pPr marL="0" marR="0" lvl="0" indent="0" algn="l" rtl="0">
                        <a:lnSpc>
                          <a:spcPct val="115000"/>
                        </a:lnSpc>
                        <a:spcBef>
                          <a:spcPts val="1000"/>
                        </a:spcBef>
                        <a:spcAft>
                          <a:spcPts val="0"/>
                        </a:spcAft>
                        <a:buClr>
                          <a:schemeClr val="dk1"/>
                        </a:buClr>
                        <a:buSzPts val="1100"/>
                        <a:buFont typeface="Arial"/>
                        <a:buNone/>
                      </a:pPr>
                      <a:r>
                        <a:rPr lang="en-US" b="1" u="none" strike="noStrike" cap="none">
                          <a:solidFill>
                            <a:schemeClr val="dk1"/>
                          </a:solidFill>
                          <a:latin typeface="Montserrat"/>
                          <a:ea typeface="Montserrat"/>
                          <a:cs typeface="Montserrat"/>
                          <a:sym typeface="Montserrat"/>
                        </a:rPr>
                        <a:t>Roz Pierson</a:t>
                      </a:r>
                      <a:r>
                        <a:rPr lang="en-US" u="none" strike="noStrike" cap="none">
                          <a:solidFill>
                            <a:schemeClr val="dk1"/>
                          </a:solidFill>
                          <a:latin typeface="Montserrat"/>
                          <a:ea typeface="Montserrat"/>
                          <a:cs typeface="Montserrat"/>
                          <a:sym typeface="Montserrat"/>
                        </a:rPr>
                        <a:t>, PhD, Partner, Luminas LLC</a:t>
                      </a:r>
                      <a:endParaRPr u="none" strike="noStrike" cap="none">
                        <a:solidFill>
                          <a:schemeClr val="dk1"/>
                        </a:solidFill>
                        <a:latin typeface="Montserrat"/>
                        <a:ea typeface="Montserrat"/>
                        <a:cs typeface="Montserrat"/>
                        <a:sym typeface="Montserrat"/>
                      </a:endParaRPr>
                    </a:p>
                    <a:p>
                      <a:pPr marL="0" marR="0" lvl="0" indent="0" algn="l" rtl="0">
                        <a:lnSpc>
                          <a:spcPct val="115000"/>
                        </a:lnSpc>
                        <a:spcBef>
                          <a:spcPts val="1000"/>
                        </a:spcBef>
                        <a:spcAft>
                          <a:spcPts val="0"/>
                        </a:spcAft>
                        <a:buClr>
                          <a:schemeClr val="dk1"/>
                        </a:buClr>
                        <a:buSzPts val="1100"/>
                        <a:buFont typeface="Arial"/>
                        <a:buNone/>
                      </a:pPr>
                      <a:r>
                        <a:rPr lang="en-US" b="1" u="none" strike="noStrike" cap="none">
                          <a:solidFill>
                            <a:schemeClr val="dk1"/>
                          </a:solidFill>
                          <a:latin typeface="Montserrat"/>
                          <a:ea typeface="Montserrat"/>
                          <a:cs typeface="Montserrat"/>
                          <a:sym typeface="Montserrat"/>
                        </a:rPr>
                        <a:t>Melissa Risteff</a:t>
                      </a:r>
                      <a:r>
                        <a:rPr lang="en-US" u="none" strike="noStrike" cap="none">
                          <a:solidFill>
                            <a:schemeClr val="dk1"/>
                          </a:solidFill>
                          <a:latin typeface="Montserrat"/>
                          <a:ea typeface="Montserrat"/>
                          <a:cs typeface="Montserrat"/>
                          <a:sym typeface="Montserrat"/>
                        </a:rPr>
                        <a:t>, CEO and Co-Founder, Couragion</a:t>
                      </a:r>
                      <a:endParaRPr u="none" strike="noStrike" cap="none">
                        <a:solidFill>
                          <a:schemeClr val="dk1"/>
                        </a:solidFill>
                        <a:latin typeface="Montserrat"/>
                        <a:ea typeface="Montserrat"/>
                        <a:cs typeface="Montserrat"/>
                        <a:sym typeface="Montserrat"/>
                      </a:endParaRPr>
                    </a:p>
                    <a:p>
                      <a:pPr marL="0" marR="0" lvl="0" indent="0" algn="l" rtl="0">
                        <a:lnSpc>
                          <a:spcPct val="115000"/>
                        </a:lnSpc>
                        <a:spcBef>
                          <a:spcPts val="1000"/>
                        </a:spcBef>
                        <a:spcAft>
                          <a:spcPts val="0"/>
                        </a:spcAft>
                        <a:buClr>
                          <a:schemeClr val="dk1"/>
                        </a:buClr>
                        <a:buSzPts val="1100"/>
                        <a:buFont typeface="Arial"/>
                        <a:buNone/>
                      </a:pPr>
                      <a:r>
                        <a:rPr lang="en-US" b="1" u="none" strike="noStrike" cap="none">
                          <a:solidFill>
                            <a:schemeClr val="dk1"/>
                          </a:solidFill>
                          <a:latin typeface="Montserrat"/>
                          <a:ea typeface="Montserrat"/>
                          <a:cs typeface="Montserrat"/>
                          <a:sym typeface="Montserrat"/>
                        </a:rPr>
                        <a:t>Ayele Shakur</a:t>
                      </a:r>
                      <a:r>
                        <a:rPr lang="en-US" u="none" strike="noStrike" cap="none">
                          <a:solidFill>
                            <a:schemeClr val="dk1"/>
                          </a:solidFill>
                          <a:latin typeface="Montserrat"/>
                          <a:ea typeface="Montserrat"/>
                          <a:cs typeface="Montserrat"/>
                          <a:sym typeface="Montserrat"/>
                        </a:rPr>
                        <a:t>, CEO, BUILD</a:t>
                      </a:r>
                      <a:endParaRPr u="none" strike="noStrike" cap="none">
                        <a:solidFill>
                          <a:schemeClr val="dk1"/>
                        </a:solidFill>
                        <a:latin typeface="Montserrat"/>
                        <a:ea typeface="Montserrat"/>
                        <a:cs typeface="Montserrat"/>
                        <a:sym typeface="Montserrat"/>
                      </a:endParaRPr>
                    </a:p>
                    <a:p>
                      <a:pPr marL="0" marR="0" lvl="0" indent="0" algn="l" rtl="0">
                        <a:lnSpc>
                          <a:spcPct val="115000"/>
                        </a:lnSpc>
                        <a:spcBef>
                          <a:spcPts val="1000"/>
                        </a:spcBef>
                        <a:spcAft>
                          <a:spcPts val="0"/>
                        </a:spcAft>
                        <a:buClr>
                          <a:schemeClr val="dk1"/>
                        </a:buClr>
                        <a:buSzPts val="1100"/>
                        <a:buFont typeface="Arial"/>
                        <a:buNone/>
                      </a:pPr>
                      <a:r>
                        <a:rPr lang="en-US" b="1" u="none" strike="noStrike" cap="none">
                          <a:solidFill>
                            <a:schemeClr val="dk1"/>
                          </a:solidFill>
                          <a:latin typeface="Montserrat"/>
                          <a:ea typeface="Montserrat"/>
                          <a:cs typeface="Montserrat"/>
                          <a:sym typeface="Montserrat"/>
                        </a:rPr>
                        <a:t>Nathaniel Smith</a:t>
                      </a:r>
                      <a:r>
                        <a:rPr lang="en-US" u="none" strike="noStrike" cap="none">
                          <a:solidFill>
                            <a:schemeClr val="dk1"/>
                          </a:solidFill>
                          <a:latin typeface="Montserrat"/>
                          <a:ea typeface="Montserrat"/>
                          <a:cs typeface="Montserrat"/>
                          <a:sym typeface="Montserrat"/>
                        </a:rPr>
                        <a:t>, Founder and Chief Equity Officer, Partnership for Southern Equity</a:t>
                      </a:r>
                      <a:endParaRPr u="none" strike="noStrike" cap="none">
                        <a:solidFill>
                          <a:schemeClr val="dk1"/>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800"/>
                        <a:buFont typeface="Arial"/>
                        <a:buNone/>
                      </a:pPr>
                      <a:endParaRPr b="1" u="none" strike="noStrike" cap="none">
                        <a:solidFill>
                          <a:schemeClr val="dk1"/>
                        </a:solidFill>
                        <a:latin typeface="Montserrat"/>
                        <a:ea typeface="Montserrat"/>
                        <a:cs typeface="Montserrat"/>
                        <a:sym typeface="Montserrat"/>
                      </a:endParaRPr>
                    </a:p>
                  </a:txBody>
                  <a:tcPr marL="91425" marR="64007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760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5760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760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5760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5760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100547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1071" name="Google Shape;1071;p119"/>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1072" name="Google Shape;1072;p119"/>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PARTNERS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76"/>
        <p:cNvGrpSpPr/>
        <p:nvPr/>
      </p:nvGrpSpPr>
      <p:grpSpPr>
        <a:xfrm>
          <a:off x="0" y="0"/>
          <a:ext cx="0" cy="0"/>
          <a:chOff x="0" y="0"/>
          <a:chExt cx="0" cy="0"/>
        </a:xfrm>
      </p:grpSpPr>
      <p:sp>
        <p:nvSpPr>
          <p:cNvPr id="1077" name="Google Shape;1077;p120"/>
          <p:cNvSpPr txBox="1">
            <a:spLocks noGrp="1"/>
          </p:cNvSpPr>
          <p:nvPr>
            <p:ph type="sldNum" idx="12"/>
          </p:nvPr>
        </p:nvSpPr>
        <p:spPr>
          <a:xfrm>
            <a:off x="11827501" y="6356350"/>
            <a:ext cx="364500" cy="365100"/>
          </a:xfrm>
          <a:prstGeom prst="rect">
            <a:avLst/>
          </a:prstGeom>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a:solidFill>
                  <a:srgbClr val="FFFFFF"/>
                </a:solidFill>
              </a:rPr>
              <a:t>41</a:t>
            </a:fld>
            <a:endParaRPr>
              <a:solidFill>
                <a:srgbClr val="FFFFFF"/>
              </a:solidFill>
            </a:endParaRPr>
          </a:p>
        </p:txBody>
      </p:sp>
      <p:sp>
        <p:nvSpPr>
          <p:cNvPr id="1078" name="Google Shape;1078;p1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Montserrat Alternates"/>
              <a:buNone/>
            </a:pPr>
            <a:r>
              <a:rPr lang="en-US" sz="4000"/>
              <a:t>Advisory Team: Research Activation</a:t>
            </a:r>
            <a:endParaRPr sz="4000"/>
          </a:p>
        </p:txBody>
      </p:sp>
      <p:graphicFrame>
        <p:nvGraphicFramePr>
          <p:cNvPr id="1079" name="Google Shape;1079;p120"/>
          <p:cNvGraphicFramePr/>
          <p:nvPr/>
        </p:nvGraphicFramePr>
        <p:xfrm>
          <a:off x="838200" y="1714500"/>
          <a:ext cx="3000000" cy="3000000"/>
        </p:xfrm>
        <a:graphic>
          <a:graphicData uri="http://schemas.openxmlformats.org/drawingml/2006/table">
            <a:tbl>
              <a:tblPr>
                <a:noFill/>
                <a:tableStyleId>{332377AC-2762-44A5-A02D-7050604A9A6D}</a:tableStyleId>
              </a:tblPr>
              <a:tblGrid>
                <a:gridCol w="5158825">
                  <a:extLst>
                    <a:ext uri="{9D8B030D-6E8A-4147-A177-3AD203B41FA5}">
                      <a16:colId xmlns:a16="http://schemas.microsoft.com/office/drawing/2014/main" val="20000"/>
                    </a:ext>
                  </a:extLst>
                </a:gridCol>
                <a:gridCol w="5158825">
                  <a:extLst>
                    <a:ext uri="{9D8B030D-6E8A-4147-A177-3AD203B41FA5}">
                      <a16:colId xmlns:a16="http://schemas.microsoft.com/office/drawing/2014/main" val="20001"/>
                    </a:ext>
                  </a:extLst>
                </a:gridCol>
              </a:tblGrid>
              <a:tr h="600900">
                <a:tc rowSpan="7">
                  <a:txBody>
                    <a:bodyPr/>
                    <a:lstStyle/>
                    <a:p>
                      <a:pPr marL="0" lvl="0" indent="0" algn="l" rtl="0">
                        <a:lnSpc>
                          <a:spcPct val="100000"/>
                        </a:lnSpc>
                        <a:spcBef>
                          <a:spcPts val="0"/>
                        </a:spcBef>
                        <a:spcAft>
                          <a:spcPts val="0"/>
                        </a:spcAft>
                        <a:buNone/>
                      </a:pPr>
                      <a:r>
                        <a:rPr lang="en-US" b="1">
                          <a:solidFill>
                            <a:schemeClr val="dk1"/>
                          </a:solidFill>
                          <a:latin typeface="Montserrat"/>
                          <a:ea typeface="Montserrat"/>
                          <a:cs typeface="Montserrat"/>
                          <a:sym typeface="Montserrat"/>
                        </a:rPr>
                        <a:t>Austin Estes</a:t>
                      </a:r>
                      <a:r>
                        <a:rPr lang="en-US" i="1">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 </a:t>
                      </a:r>
                      <a:r>
                        <a:rPr lang="en-US">
                          <a:solidFill>
                            <a:schemeClr val="dk1"/>
                          </a:solidFill>
                          <a:latin typeface="Montserrat"/>
                          <a:ea typeface="Montserrat"/>
                          <a:cs typeface="Montserrat"/>
                          <a:sym typeface="Montserrat"/>
                        </a:rPr>
                        <a:t>Senior Policy Associate, Advance CTE</a:t>
                      </a:r>
                      <a:endParaRPr>
                        <a:latin typeface="Montserrat"/>
                        <a:ea typeface="Montserrat"/>
                        <a:cs typeface="Montserrat"/>
                        <a:sym typeface="Montserrat"/>
                      </a:endParaRPr>
                    </a:p>
                    <a:p>
                      <a:pPr marL="0" lvl="0" indent="0" algn="l" rtl="0">
                        <a:lnSpc>
                          <a:spcPct val="100000"/>
                        </a:lnSpc>
                        <a:spcBef>
                          <a:spcPts val="1500"/>
                        </a:spcBef>
                        <a:spcAft>
                          <a:spcPts val="0"/>
                        </a:spcAft>
                        <a:buNone/>
                      </a:pPr>
                      <a:r>
                        <a:rPr lang="en-US" b="1">
                          <a:solidFill>
                            <a:schemeClr val="dk1"/>
                          </a:solidFill>
                          <a:latin typeface="Montserrat"/>
                          <a:ea typeface="Montserrat"/>
                          <a:cs typeface="Montserrat"/>
                          <a:sym typeface="Montserrat"/>
                        </a:rPr>
                        <a:t>Ayana Gabriel</a:t>
                      </a: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 </a:t>
                      </a:r>
                      <a:r>
                        <a:rPr lang="en-US">
                          <a:solidFill>
                            <a:schemeClr val="dk1"/>
                          </a:solidFill>
                          <a:latin typeface="Montserrat"/>
                          <a:ea typeface="Montserrat"/>
                          <a:cs typeface="Montserrat"/>
                          <a:sym typeface="Montserrat"/>
                        </a:rPr>
                        <a:t>Senior Program Officer, Arthur M. Blank Family Foundation</a:t>
                      </a:r>
                      <a:endParaRPr>
                        <a:latin typeface="Montserrat"/>
                        <a:ea typeface="Montserrat"/>
                        <a:cs typeface="Montserrat"/>
                        <a:sym typeface="Montserrat"/>
                      </a:endParaRPr>
                    </a:p>
                    <a:p>
                      <a:pPr marL="0" lvl="0" indent="0" algn="l" rtl="0">
                        <a:lnSpc>
                          <a:spcPct val="100000"/>
                        </a:lnSpc>
                        <a:spcBef>
                          <a:spcPts val="1500"/>
                        </a:spcBef>
                        <a:spcAft>
                          <a:spcPts val="0"/>
                        </a:spcAft>
                        <a:buNone/>
                      </a:pPr>
                      <a:r>
                        <a:rPr lang="en-US" b="1">
                          <a:solidFill>
                            <a:schemeClr val="dk1"/>
                          </a:solidFill>
                          <a:latin typeface="Montserrat"/>
                          <a:ea typeface="Montserrat"/>
                          <a:cs typeface="Montserrat"/>
                          <a:sym typeface="Montserrat"/>
                        </a:rPr>
                        <a:t>Carmen Ross</a:t>
                      </a: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 </a:t>
                      </a:r>
                      <a:r>
                        <a:rPr lang="en-US">
                          <a:solidFill>
                            <a:schemeClr val="dk1"/>
                          </a:solidFill>
                          <a:latin typeface="Montserrat"/>
                          <a:ea typeface="Montserrat"/>
                          <a:cs typeface="Montserrat"/>
                          <a:sym typeface="Montserrat"/>
                        </a:rPr>
                        <a:t>Program Manager, Impact Strategy, Sacramento Region Community Foundation</a:t>
                      </a:r>
                      <a:endParaRPr>
                        <a:latin typeface="Montserrat"/>
                        <a:ea typeface="Montserrat"/>
                        <a:cs typeface="Montserrat"/>
                        <a:sym typeface="Montserrat"/>
                      </a:endParaRPr>
                    </a:p>
                    <a:p>
                      <a:pPr marL="0" lvl="0" indent="0" algn="l" rtl="0">
                        <a:lnSpc>
                          <a:spcPct val="100000"/>
                        </a:lnSpc>
                        <a:spcBef>
                          <a:spcPts val="1500"/>
                        </a:spcBef>
                        <a:spcAft>
                          <a:spcPts val="0"/>
                        </a:spcAft>
                        <a:buNone/>
                      </a:pPr>
                      <a:r>
                        <a:rPr lang="en-US" b="1">
                          <a:solidFill>
                            <a:schemeClr val="dk1"/>
                          </a:solidFill>
                          <a:latin typeface="Montserrat"/>
                          <a:ea typeface="Montserrat"/>
                          <a:cs typeface="Montserrat"/>
                          <a:sym typeface="Montserrat"/>
                        </a:rPr>
                        <a:t>Charline Alexandre-Joseph</a:t>
                      </a:r>
                      <a:r>
                        <a:rPr lang="en-US">
                          <a:solidFill>
                            <a:schemeClr val="dk1"/>
                          </a:solidFill>
                          <a:latin typeface="Montserrat"/>
                          <a:ea typeface="Montserrat"/>
                          <a:cs typeface="Montserrat"/>
                          <a:sym typeface="Montserrat"/>
                        </a:rPr>
                        <a:t>, Director of Workforce Development, Mentor: The National Mentoring Partnership</a:t>
                      </a:r>
                      <a:endParaRPr>
                        <a:latin typeface="Montserrat"/>
                        <a:ea typeface="Montserrat"/>
                        <a:cs typeface="Montserrat"/>
                        <a:sym typeface="Montserrat"/>
                      </a:endParaRPr>
                    </a:p>
                    <a:p>
                      <a:pPr marL="0" lvl="0" indent="0" algn="l" rtl="0">
                        <a:lnSpc>
                          <a:spcPct val="100000"/>
                        </a:lnSpc>
                        <a:spcBef>
                          <a:spcPts val="1500"/>
                        </a:spcBef>
                        <a:spcAft>
                          <a:spcPts val="0"/>
                        </a:spcAft>
                        <a:buNone/>
                      </a:pPr>
                      <a:r>
                        <a:rPr lang="en-US" b="1">
                          <a:solidFill>
                            <a:schemeClr val="dk1"/>
                          </a:solidFill>
                          <a:latin typeface="Montserrat"/>
                          <a:ea typeface="Montserrat"/>
                          <a:cs typeface="Montserrat"/>
                          <a:sym typeface="Montserrat"/>
                        </a:rPr>
                        <a:t>Eshauna Smith</a:t>
                      </a: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 </a:t>
                      </a:r>
                      <a:r>
                        <a:rPr lang="en-US">
                          <a:solidFill>
                            <a:schemeClr val="dk1"/>
                          </a:solidFill>
                          <a:latin typeface="Montserrat"/>
                          <a:ea typeface="Montserrat"/>
                          <a:cs typeface="Montserrat"/>
                          <a:sym typeface="Montserrat"/>
                        </a:rPr>
                        <a:t>CEO, Urban Alliance</a:t>
                      </a:r>
                      <a:endParaRPr>
                        <a:latin typeface="Montserrat"/>
                        <a:ea typeface="Montserrat"/>
                        <a:cs typeface="Montserrat"/>
                        <a:sym typeface="Montserrat"/>
                      </a:endParaRPr>
                    </a:p>
                    <a:p>
                      <a:pPr marL="0" lvl="0" indent="0" algn="l" rtl="0">
                        <a:lnSpc>
                          <a:spcPct val="100000"/>
                        </a:lnSpc>
                        <a:spcBef>
                          <a:spcPts val="1500"/>
                        </a:spcBef>
                        <a:spcAft>
                          <a:spcPts val="1500"/>
                        </a:spcAft>
                        <a:buNone/>
                      </a:pPr>
                      <a:r>
                        <a:rPr lang="en-US" b="1">
                          <a:solidFill>
                            <a:schemeClr val="dk1"/>
                          </a:solidFill>
                          <a:latin typeface="Montserrat"/>
                          <a:ea typeface="Montserrat"/>
                          <a:cs typeface="Montserrat"/>
                          <a:sym typeface="Montserrat"/>
                        </a:rPr>
                        <a:t>Francisca Angulo-Olaiz</a:t>
                      </a:r>
                      <a:r>
                        <a:rPr lang="en-US">
                          <a:solidFill>
                            <a:schemeClr val="dk1"/>
                          </a:solidFill>
                          <a:latin typeface="Montserrat"/>
                          <a:ea typeface="Montserrat"/>
                          <a:cs typeface="Montserrat"/>
                          <a:sym typeface="Montserrat"/>
                        </a:rPr>
                        <a:t>, Vice President, Community Engagement, Mile High</a:t>
                      </a:r>
                      <a:br>
                        <a:rPr lang="en-US">
                          <a:solidFill>
                            <a:schemeClr val="dk1"/>
                          </a:solidFill>
                          <a:latin typeface="Montserrat"/>
                          <a:ea typeface="Montserrat"/>
                          <a:cs typeface="Montserrat"/>
                          <a:sym typeface="Montserrat"/>
                        </a:rPr>
                      </a:br>
                      <a:r>
                        <a:rPr lang="en-US">
                          <a:solidFill>
                            <a:schemeClr val="dk1"/>
                          </a:solidFill>
                          <a:latin typeface="Montserrat"/>
                          <a:ea typeface="Montserrat"/>
                          <a:cs typeface="Montserrat"/>
                          <a:sym typeface="Montserrat"/>
                        </a:rPr>
                        <a:t>United Way</a:t>
                      </a:r>
                      <a:endParaRPr>
                        <a:latin typeface="Montserrat"/>
                        <a:ea typeface="Montserrat"/>
                        <a:cs typeface="Montserrat"/>
                        <a:sym typeface="Montserrat"/>
                      </a:endParaRPr>
                    </a:p>
                  </a:txBody>
                  <a:tcPr marL="91425" marR="64007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rowSpan="7">
                  <a:txBody>
                    <a:bodyPr/>
                    <a:lstStyle/>
                    <a:p>
                      <a:pPr marL="0" lvl="0" indent="0" algn="l" rtl="0">
                        <a:lnSpc>
                          <a:spcPct val="100000"/>
                        </a:lnSpc>
                        <a:spcBef>
                          <a:spcPts val="0"/>
                        </a:spcBef>
                        <a:spcAft>
                          <a:spcPts val="0"/>
                        </a:spcAft>
                        <a:buNone/>
                      </a:pPr>
                      <a:r>
                        <a:rPr lang="en-US" b="1">
                          <a:solidFill>
                            <a:schemeClr val="dk1"/>
                          </a:solidFill>
                          <a:latin typeface="Montserrat"/>
                          <a:ea typeface="Montserrat"/>
                          <a:cs typeface="Montserrat"/>
                          <a:sym typeface="Montserrat"/>
                        </a:rPr>
                        <a:t>Mike Lee*</a:t>
                      </a: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 </a:t>
                      </a:r>
                      <a:r>
                        <a:rPr lang="en-US">
                          <a:solidFill>
                            <a:schemeClr val="dk1"/>
                          </a:solidFill>
                          <a:latin typeface="Montserrat"/>
                          <a:ea typeface="Montserrat"/>
                          <a:cs typeface="Montserrat"/>
                          <a:sym typeface="Montserrat"/>
                        </a:rPr>
                        <a:t>Director of Programs, Destiny Arts Center</a:t>
                      </a:r>
                      <a:endParaRPr>
                        <a:solidFill>
                          <a:schemeClr val="dk1"/>
                        </a:solidFill>
                        <a:latin typeface="Montserrat"/>
                        <a:ea typeface="Montserrat"/>
                        <a:cs typeface="Montserrat"/>
                        <a:sym typeface="Montserrat"/>
                      </a:endParaRPr>
                    </a:p>
                    <a:p>
                      <a:pPr marL="0" lvl="0" indent="0" algn="l" rtl="0">
                        <a:lnSpc>
                          <a:spcPct val="100000"/>
                        </a:lnSpc>
                        <a:spcBef>
                          <a:spcPts val="1500"/>
                        </a:spcBef>
                        <a:spcAft>
                          <a:spcPts val="0"/>
                        </a:spcAft>
                        <a:buNone/>
                      </a:pPr>
                      <a:r>
                        <a:rPr lang="en-US" b="1">
                          <a:solidFill>
                            <a:schemeClr val="dk1"/>
                          </a:solidFill>
                          <a:latin typeface="Montserrat"/>
                          <a:ea typeface="Montserrat"/>
                          <a:cs typeface="Montserrat"/>
                          <a:sym typeface="Montserrat"/>
                        </a:rPr>
                        <a:t>Nate Cadena*</a:t>
                      </a:r>
                      <a:r>
                        <a:rPr lang="en-US">
                          <a:solidFill>
                            <a:schemeClr val="dk1"/>
                          </a:solidFill>
                          <a:latin typeface="Montserrat"/>
                          <a:ea typeface="Montserrat"/>
                          <a:cs typeface="Montserrat"/>
                          <a:sym typeface="Montserrat"/>
                        </a:rPr>
                        <a:t>, Chief Operating Officer, Denver Scholarship Foundation</a:t>
                      </a:r>
                      <a:endParaRPr>
                        <a:latin typeface="Montserrat"/>
                        <a:ea typeface="Montserrat"/>
                        <a:cs typeface="Montserrat"/>
                        <a:sym typeface="Montserrat"/>
                      </a:endParaRPr>
                    </a:p>
                    <a:p>
                      <a:pPr marL="0" lvl="0" indent="0" algn="l" rtl="0">
                        <a:lnSpc>
                          <a:spcPct val="100000"/>
                        </a:lnSpc>
                        <a:spcBef>
                          <a:spcPts val="1500"/>
                        </a:spcBef>
                        <a:spcAft>
                          <a:spcPts val="0"/>
                        </a:spcAft>
                        <a:buNone/>
                      </a:pPr>
                      <a:r>
                        <a:rPr lang="en-US" b="1">
                          <a:solidFill>
                            <a:schemeClr val="dk1"/>
                          </a:solidFill>
                          <a:latin typeface="Montserrat"/>
                          <a:ea typeface="Montserrat"/>
                          <a:cs typeface="Montserrat"/>
                          <a:sym typeface="Montserrat"/>
                        </a:rPr>
                        <a:t>Roz Pierson*</a:t>
                      </a:r>
                      <a:r>
                        <a:rPr lang="en-US">
                          <a:solidFill>
                            <a:schemeClr val="dk1"/>
                          </a:solidFill>
                          <a:latin typeface="Montserrat"/>
                          <a:ea typeface="Montserrat"/>
                          <a:cs typeface="Montserrat"/>
                          <a:sym typeface="Montserrat"/>
                        </a:rPr>
                        <a:t>, PhD, Partner, Luminas LLC</a:t>
                      </a:r>
                      <a:endParaRPr>
                        <a:latin typeface="Montserrat"/>
                        <a:ea typeface="Montserrat"/>
                        <a:cs typeface="Montserrat"/>
                        <a:sym typeface="Montserrat"/>
                      </a:endParaRPr>
                    </a:p>
                    <a:p>
                      <a:pPr marL="0" lvl="0" indent="0" algn="l" rtl="0">
                        <a:lnSpc>
                          <a:spcPct val="100000"/>
                        </a:lnSpc>
                        <a:spcBef>
                          <a:spcPts val="1500"/>
                        </a:spcBef>
                        <a:spcAft>
                          <a:spcPts val="0"/>
                        </a:spcAft>
                        <a:buNone/>
                      </a:pPr>
                      <a:r>
                        <a:rPr lang="en-US" b="1">
                          <a:solidFill>
                            <a:schemeClr val="dk1"/>
                          </a:solidFill>
                          <a:latin typeface="Montserrat"/>
                          <a:ea typeface="Montserrat"/>
                          <a:cs typeface="Montserrat"/>
                          <a:sym typeface="Montserrat"/>
                        </a:rPr>
                        <a:t>Ruben Harris</a:t>
                      </a:r>
                      <a:r>
                        <a:rPr lang="en-US">
                          <a:solidFill>
                            <a:schemeClr val="dk1"/>
                          </a:solidFill>
                          <a:latin typeface="Montserrat"/>
                          <a:ea typeface="Montserrat"/>
                          <a:cs typeface="Montserrat"/>
                          <a:sym typeface="Montserrat"/>
                        </a:rPr>
                        <a:t>, Chief Executive Officer, Career Karma</a:t>
                      </a:r>
                      <a:endParaRPr>
                        <a:latin typeface="Montserrat"/>
                        <a:ea typeface="Montserrat"/>
                        <a:cs typeface="Montserrat"/>
                        <a:sym typeface="Montserrat"/>
                      </a:endParaRPr>
                    </a:p>
                    <a:p>
                      <a:pPr marL="0" lvl="0" indent="0" algn="l" rtl="0">
                        <a:lnSpc>
                          <a:spcPct val="100000"/>
                        </a:lnSpc>
                        <a:spcBef>
                          <a:spcPts val="1500"/>
                        </a:spcBef>
                        <a:spcAft>
                          <a:spcPts val="0"/>
                        </a:spcAft>
                        <a:buNone/>
                      </a:pPr>
                      <a:r>
                        <a:rPr lang="en-US" b="1">
                          <a:solidFill>
                            <a:schemeClr val="dk1"/>
                          </a:solidFill>
                          <a:latin typeface="Montserrat"/>
                          <a:ea typeface="Montserrat"/>
                          <a:cs typeface="Montserrat"/>
                          <a:sym typeface="Montserrat"/>
                        </a:rPr>
                        <a:t>Veronica Herrero</a:t>
                      </a: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 </a:t>
                      </a:r>
                      <a:r>
                        <a:rPr lang="en-US">
                          <a:solidFill>
                            <a:schemeClr val="dk1"/>
                          </a:solidFill>
                          <a:latin typeface="Montserrat"/>
                          <a:ea typeface="Montserrat"/>
                          <a:cs typeface="Montserrat"/>
                          <a:sym typeface="Montserrat"/>
                        </a:rPr>
                        <a:t>Vice President Strategy, City College of Chicago</a:t>
                      </a:r>
                      <a:endParaRPr>
                        <a:latin typeface="Montserrat"/>
                        <a:ea typeface="Montserrat"/>
                        <a:cs typeface="Montserrat"/>
                        <a:sym typeface="Montserrat"/>
                      </a:endParaRPr>
                    </a:p>
                    <a:p>
                      <a:pPr marL="0" lvl="0" indent="0" algn="l" rtl="0">
                        <a:lnSpc>
                          <a:spcPct val="100000"/>
                        </a:lnSpc>
                        <a:spcBef>
                          <a:spcPts val="1500"/>
                        </a:spcBef>
                        <a:spcAft>
                          <a:spcPts val="0"/>
                        </a:spcAft>
                        <a:buNone/>
                      </a:pPr>
                      <a:r>
                        <a:rPr lang="en-US" b="1">
                          <a:solidFill>
                            <a:schemeClr val="dk1"/>
                          </a:solidFill>
                          <a:latin typeface="Montserrat"/>
                          <a:ea typeface="Montserrat"/>
                          <a:cs typeface="Montserrat"/>
                          <a:sym typeface="Montserrat"/>
                        </a:rPr>
                        <a:t>Yalda Uhls</a:t>
                      </a:r>
                      <a:r>
                        <a:rPr lang="en-US">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 </a:t>
                      </a:r>
                      <a:r>
                        <a:rPr lang="en-US">
                          <a:solidFill>
                            <a:schemeClr val="dk1"/>
                          </a:solidFill>
                          <a:latin typeface="Montserrat"/>
                          <a:ea typeface="Montserrat"/>
                          <a:cs typeface="Montserrat"/>
                          <a:sym typeface="Montserrat"/>
                        </a:rPr>
                        <a:t>Founder, Center for Scholars and Storytelling at UCLA</a:t>
                      </a:r>
                      <a:endParaRPr>
                        <a:latin typeface="Montserrat"/>
                        <a:ea typeface="Montserrat"/>
                        <a:cs typeface="Montserrat"/>
                        <a:sym typeface="Montserrat"/>
                      </a:endParaRPr>
                    </a:p>
                    <a:p>
                      <a:pPr marL="0" lvl="0" indent="0" algn="l" rtl="0">
                        <a:lnSpc>
                          <a:spcPct val="100000"/>
                        </a:lnSpc>
                        <a:spcBef>
                          <a:spcPts val="1500"/>
                        </a:spcBef>
                        <a:spcAft>
                          <a:spcPts val="1500"/>
                        </a:spcAft>
                        <a:buNone/>
                      </a:pPr>
                      <a:r>
                        <a:rPr lang="en-US" b="1">
                          <a:solidFill>
                            <a:schemeClr val="dk1"/>
                          </a:solidFill>
                          <a:latin typeface="Montserrat"/>
                          <a:ea typeface="Montserrat"/>
                          <a:cs typeface="Montserrat"/>
                          <a:sym typeface="Montserrat"/>
                        </a:rPr>
                        <a:t>Yutaka Tamura</a:t>
                      </a:r>
                      <a:r>
                        <a:rPr lang="en-US">
                          <a:solidFill>
                            <a:schemeClr val="dk1"/>
                          </a:solidFill>
                          <a:latin typeface="Montserrat"/>
                          <a:ea typeface="Montserrat"/>
                          <a:cs typeface="Montserrat"/>
                          <a:sym typeface="Montserrat"/>
                        </a:rPr>
                        <a:t>, Executive Director, nXu</a:t>
                      </a:r>
                      <a:endParaRPr>
                        <a:latin typeface="Montserrat"/>
                        <a:ea typeface="Montserrat"/>
                        <a:cs typeface="Montserrat"/>
                        <a:sym typeface="Montserrat"/>
                      </a:endParaRPr>
                    </a:p>
                  </a:txBody>
                  <a:tcPr marL="91425" marR="64007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6009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6009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6009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6009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6009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181187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1080" name="Google Shape;1080;p120"/>
          <p:cNvSpPr txBox="1"/>
          <p:nvPr/>
        </p:nvSpPr>
        <p:spPr>
          <a:xfrm>
            <a:off x="2532000" y="6181450"/>
            <a:ext cx="7128000" cy="5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Montserrat Light"/>
                <a:ea typeface="Montserrat Light"/>
                <a:cs typeface="Montserrat Light"/>
                <a:sym typeface="Montserrat Light"/>
              </a:rPr>
              <a:t>*Denotes those who served on the research advisory team</a:t>
            </a:r>
            <a:endParaRPr>
              <a:latin typeface="Montserrat Light"/>
              <a:ea typeface="Montserrat Light"/>
              <a:cs typeface="Montserrat Light"/>
              <a:sym typeface="Montserrat Light"/>
            </a:endParaRPr>
          </a:p>
        </p:txBody>
      </p:sp>
      <p:sp>
        <p:nvSpPr>
          <p:cNvPr id="1081" name="Google Shape;1081;p120"/>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1082" name="Google Shape;1082;p120"/>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PARTNERS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253D97"/>
        </a:solidFill>
        <a:effectLst/>
      </p:bgPr>
    </p:bg>
    <p:spTree>
      <p:nvGrpSpPr>
        <p:cNvPr id="1" name="Shape 1086"/>
        <p:cNvGrpSpPr/>
        <p:nvPr/>
      </p:nvGrpSpPr>
      <p:grpSpPr>
        <a:xfrm>
          <a:off x="0" y="0"/>
          <a:ext cx="0" cy="0"/>
          <a:chOff x="0" y="0"/>
          <a:chExt cx="0" cy="0"/>
        </a:xfrm>
      </p:grpSpPr>
      <p:pic>
        <p:nvPicPr>
          <p:cNvPr id="1087" name="Google Shape;1087;p121"/>
          <p:cNvPicPr preferRelativeResize="0"/>
          <p:nvPr/>
        </p:nvPicPr>
        <p:blipFill rotWithShape="1">
          <a:blip r:embed="rId3">
            <a:alphaModFix/>
          </a:blip>
          <a:srcRect l="3352" t="6994" r="14063" b="10816"/>
          <a:stretch/>
        </p:blipFill>
        <p:spPr>
          <a:xfrm>
            <a:off x="0" y="1714500"/>
            <a:ext cx="12192001" cy="5143500"/>
          </a:xfrm>
          <a:prstGeom prst="rect">
            <a:avLst/>
          </a:prstGeom>
          <a:noFill/>
          <a:ln>
            <a:noFill/>
          </a:ln>
        </p:spPr>
      </p:pic>
      <p:sp>
        <p:nvSpPr>
          <p:cNvPr id="1088" name="Google Shape;1088;p121"/>
          <p:cNvSpPr txBox="1">
            <a:spLocks noGrp="1"/>
          </p:cNvSpPr>
          <p:nvPr>
            <p:ph type="ctrTitle"/>
          </p:nvPr>
        </p:nvSpPr>
        <p:spPr>
          <a:xfrm>
            <a:off x="553350" y="549875"/>
            <a:ext cx="11491200" cy="1112100"/>
          </a:xfrm>
          <a:prstGeom prst="rect">
            <a:avLst/>
          </a:prstGeom>
          <a:noFill/>
          <a:ln>
            <a:noFill/>
          </a:ln>
        </p:spPr>
        <p:txBody>
          <a:bodyPr spcFirstLastPara="1" wrap="square" lIns="91425" tIns="45700" rIns="91425" bIns="45700" anchor="t" anchorCtr="0">
            <a:noAutofit/>
          </a:bodyPr>
          <a:lstStyle/>
          <a:p>
            <a:pPr marL="0" lvl="0" indent="0" algn="l" rtl="0">
              <a:lnSpc>
                <a:spcPct val="85000"/>
              </a:lnSpc>
              <a:spcBef>
                <a:spcPts val="0"/>
              </a:spcBef>
              <a:spcAft>
                <a:spcPts val="0"/>
              </a:spcAft>
              <a:buClr>
                <a:schemeClr val="lt1"/>
              </a:buClr>
              <a:buSzPts val="6000"/>
              <a:buFont typeface="Montserrat Alternates"/>
              <a:buNone/>
            </a:pPr>
            <a:r>
              <a:rPr lang="en-US" sz="7800">
                <a:solidFill>
                  <a:srgbClr val="FFFFFF"/>
                </a:solidFill>
                <a:latin typeface="Londrina Solid Light"/>
                <a:ea typeface="Londrina Solid Light"/>
                <a:cs typeface="Londrina Solid Light"/>
                <a:sym typeface="Londrina Solid Light"/>
              </a:rPr>
              <a:t>Striving to Thriving</a:t>
            </a:r>
            <a:endParaRPr sz="7800">
              <a:solidFill>
                <a:srgbClr val="FFFFFF"/>
              </a:solidFill>
              <a:latin typeface="Londrina Solid Light"/>
              <a:ea typeface="Londrina Solid Light"/>
              <a:cs typeface="Londrina Solid Light"/>
              <a:sym typeface="Londrina Solid Light"/>
            </a:endParaRPr>
          </a:p>
        </p:txBody>
      </p:sp>
      <p:sp>
        <p:nvSpPr>
          <p:cNvPr id="1089" name="Google Shape;1089;p121"/>
          <p:cNvSpPr txBox="1">
            <a:spLocks noGrp="1"/>
          </p:cNvSpPr>
          <p:nvPr>
            <p:ph type="subTitle" idx="1"/>
          </p:nvPr>
        </p:nvSpPr>
        <p:spPr>
          <a:xfrm>
            <a:off x="4467225" y="4397525"/>
            <a:ext cx="2438400" cy="1611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2"/>
              </a:buClr>
              <a:buSzPts val="2000"/>
              <a:buNone/>
            </a:pPr>
            <a:r>
              <a:rPr lang="en-US" sz="1400" b="1">
                <a:solidFill>
                  <a:srgbClr val="FFFFFF"/>
                </a:solidFill>
                <a:latin typeface="Montserrat"/>
                <a:ea typeface="Montserrat"/>
                <a:cs typeface="Montserrat"/>
                <a:sym typeface="Montserrat"/>
              </a:rPr>
              <a:t>For more </a:t>
            </a:r>
            <a:endParaRPr sz="1400" b="1">
              <a:solidFill>
                <a:srgbClr val="FFFFFF"/>
              </a:solidFill>
              <a:latin typeface="Montserrat"/>
              <a:ea typeface="Montserrat"/>
              <a:cs typeface="Montserrat"/>
              <a:sym typeface="Montserrat"/>
            </a:endParaRPr>
          </a:p>
          <a:p>
            <a:pPr marL="0" lvl="0" indent="0" algn="ctr" rtl="0">
              <a:lnSpc>
                <a:spcPct val="100000"/>
              </a:lnSpc>
              <a:spcBef>
                <a:spcPts val="0"/>
              </a:spcBef>
              <a:spcAft>
                <a:spcPts val="0"/>
              </a:spcAft>
              <a:buClr>
                <a:schemeClr val="dk2"/>
              </a:buClr>
              <a:buSzPts val="2000"/>
              <a:buNone/>
            </a:pPr>
            <a:r>
              <a:rPr lang="en-US" sz="1400" b="1">
                <a:solidFill>
                  <a:srgbClr val="FFFFFF"/>
                </a:solidFill>
                <a:latin typeface="Montserrat"/>
                <a:ea typeface="Montserrat"/>
                <a:cs typeface="Montserrat"/>
                <a:sym typeface="Montserrat"/>
              </a:rPr>
              <a:t>information visit </a:t>
            </a:r>
            <a:endParaRPr sz="1400" b="1">
              <a:solidFill>
                <a:srgbClr val="FFFFFF"/>
              </a:solidFill>
              <a:latin typeface="Montserrat"/>
              <a:ea typeface="Montserrat"/>
              <a:cs typeface="Montserrat"/>
              <a:sym typeface="Montserrat"/>
            </a:endParaRPr>
          </a:p>
          <a:p>
            <a:pPr marL="0" lvl="0" indent="0" algn="ctr" rtl="0">
              <a:lnSpc>
                <a:spcPct val="100000"/>
              </a:lnSpc>
              <a:spcBef>
                <a:spcPts val="0"/>
              </a:spcBef>
              <a:spcAft>
                <a:spcPts val="0"/>
              </a:spcAft>
              <a:buClr>
                <a:schemeClr val="dk2"/>
              </a:buClr>
              <a:buSzPts val="2000"/>
              <a:buNone/>
            </a:pPr>
            <a:r>
              <a:rPr lang="en-US" sz="1400" u="sng">
                <a:solidFill>
                  <a:schemeClr val="dk2"/>
                </a:solid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Toolkit: </a:t>
            </a:r>
            <a:endParaRPr sz="2100">
              <a:latin typeface="Montserrat Medium"/>
              <a:ea typeface="Montserrat Medium"/>
              <a:cs typeface="Montserrat Medium"/>
              <a:sym typeface="Montserrat Medium"/>
            </a:endParaRPr>
          </a:p>
          <a:p>
            <a:pPr marL="0" lvl="0" indent="0" algn="ctr" rtl="0">
              <a:lnSpc>
                <a:spcPct val="100000"/>
              </a:lnSpc>
              <a:spcBef>
                <a:spcPts val="0"/>
              </a:spcBef>
              <a:spcAft>
                <a:spcPts val="0"/>
              </a:spcAft>
              <a:buClr>
                <a:schemeClr val="dk2"/>
              </a:buClr>
              <a:buSzPts val="2000"/>
              <a:buNone/>
            </a:pPr>
            <a:r>
              <a:rPr lang="en-US" sz="1400" u="sng">
                <a:solidFill>
                  <a:schemeClr val="dk2"/>
                </a:solid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Designing Pathways with Young People</a:t>
            </a:r>
            <a:endParaRPr sz="1400">
              <a:solidFill>
                <a:schemeClr val="dk2"/>
              </a:solidFill>
              <a:latin typeface="Montserrat Medium"/>
              <a:ea typeface="Montserrat Medium"/>
              <a:cs typeface="Montserrat Medium"/>
              <a:sym typeface="Montserrat Medium"/>
            </a:endParaRPr>
          </a:p>
          <a:p>
            <a:pPr marL="0" lvl="0" indent="0" algn="ctr" rtl="0">
              <a:lnSpc>
                <a:spcPct val="100000"/>
              </a:lnSpc>
              <a:spcBef>
                <a:spcPts val="1000"/>
              </a:spcBef>
              <a:spcAft>
                <a:spcPts val="0"/>
              </a:spcAft>
              <a:buClr>
                <a:schemeClr val="dk2"/>
              </a:buClr>
              <a:buSzPts val="2000"/>
              <a:buNone/>
            </a:pPr>
            <a:endParaRPr sz="1000">
              <a:solidFill>
                <a:srgbClr val="253D97"/>
              </a:solidFill>
              <a:latin typeface="Montserrat Medium"/>
              <a:ea typeface="Montserrat Medium"/>
              <a:cs typeface="Montserrat Medium"/>
              <a:sym typeface="Montserrat Medium"/>
            </a:endParaRPr>
          </a:p>
        </p:txBody>
      </p:sp>
      <p:pic>
        <p:nvPicPr>
          <p:cNvPr id="1090" name="Google Shape;1090;p121"/>
          <p:cNvPicPr preferRelativeResize="0"/>
          <p:nvPr/>
        </p:nvPicPr>
        <p:blipFill rotWithShape="1">
          <a:blip r:embed="rId5">
            <a:alphaModFix/>
          </a:blip>
          <a:srcRect/>
          <a:stretch/>
        </p:blipFill>
        <p:spPr>
          <a:xfrm>
            <a:off x="448575" y="5885000"/>
            <a:ext cx="3187600" cy="713250"/>
          </a:xfrm>
          <a:prstGeom prst="rect">
            <a:avLst/>
          </a:prstGeom>
          <a:noFill/>
          <a:ln>
            <a:noFill/>
          </a:ln>
        </p:spPr>
      </p:pic>
      <p:sp>
        <p:nvSpPr>
          <p:cNvPr id="1091" name="Google Shape;1091;p121"/>
          <p:cNvSpPr txBox="1"/>
          <p:nvPr/>
        </p:nvSpPr>
        <p:spPr>
          <a:xfrm>
            <a:off x="553350" y="1566725"/>
            <a:ext cx="7591500" cy="525000"/>
          </a:xfrm>
          <a:prstGeom prst="rect">
            <a:avLst/>
          </a:prstGeom>
          <a:noFill/>
          <a:ln>
            <a:noFill/>
          </a:ln>
        </p:spPr>
        <p:txBody>
          <a:bodyPr spcFirstLastPara="1" wrap="square" lIns="91425" tIns="91425" rIns="91425" bIns="91425" anchor="t" anchorCtr="0">
            <a:spAutoFit/>
          </a:bodyPr>
          <a:lstStyle/>
          <a:p>
            <a:pPr marL="0" lvl="0" indent="0" algn="l" rtl="0">
              <a:lnSpc>
                <a:spcPct val="85000"/>
              </a:lnSpc>
              <a:spcBef>
                <a:spcPts val="0"/>
              </a:spcBef>
              <a:spcAft>
                <a:spcPts val="0"/>
              </a:spcAft>
              <a:buNone/>
            </a:pPr>
            <a:r>
              <a:rPr lang="en-US" sz="2600" b="1">
                <a:solidFill>
                  <a:srgbClr val="40BFAD"/>
                </a:solidFill>
                <a:latin typeface="Montserrat"/>
                <a:ea typeface="Montserrat"/>
                <a:cs typeface="Montserrat"/>
                <a:sym typeface="Montserrat"/>
              </a:rPr>
              <a:t>Core Concepts in a Modular Deck</a:t>
            </a:r>
            <a:endParaRPr sz="2600" b="1">
              <a:solidFill>
                <a:srgbClr val="40BFAD"/>
              </a:solidFill>
              <a:latin typeface="Montserrat"/>
              <a:ea typeface="Montserrat"/>
              <a:cs typeface="Montserrat"/>
              <a:sym typeface="Montserrat"/>
            </a:endParaRPr>
          </a:p>
        </p:txBody>
      </p:sp>
      <p:sp>
        <p:nvSpPr>
          <p:cNvPr id="1092" name="Google Shape;1092;p121"/>
          <p:cNvSpPr txBox="1">
            <a:spLocks noGrp="1"/>
          </p:cNvSpPr>
          <p:nvPr>
            <p:ph type="subTitle" idx="1"/>
          </p:nvPr>
        </p:nvSpPr>
        <p:spPr>
          <a:xfrm>
            <a:off x="7289050" y="5246700"/>
            <a:ext cx="2122800" cy="161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2000"/>
              <a:buNone/>
            </a:pPr>
            <a:endParaRPr sz="2000" b="1">
              <a:solidFill>
                <a:schemeClr val="lt1"/>
              </a:solidFill>
              <a:latin typeface="Montserrat Alternates"/>
              <a:ea typeface="Montserrat Alternates"/>
              <a:cs typeface="Montserrat Alternates"/>
              <a:sym typeface="Montserrat Alternates"/>
            </a:endParaRPr>
          </a:p>
          <a:p>
            <a:pPr marL="0" lvl="0" indent="0" algn="l" rtl="0">
              <a:lnSpc>
                <a:spcPct val="90000"/>
              </a:lnSpc>
              <a:spcBef>
                <a:spcPts val="0"/>
              </a:spcBef>
              <a:spcAft>
                <a:spcPts val="0"/>
              </a:spcAft>
              <a:buClr>
                <a:schemeClr val="dk2"/>
              </a:buClr>
              <a:buSzPts val="2000"/>
              <a:buNone/>
            </a:pPr>
            <a:endParaRPr sz="2000" b="1">
              <a:solidFill>
                <a:srgbClr val="FFFFFF"/>
              </a:solidFill>
              <a:latin typeface="Montserrat Alternates"/>
              <a:ea typeface="Montserrat Alternates"/>
              <a:cs typeface="Montserrat Alternates"/>
              <a:sym typeface="Montserrat Alternates"/>
            </a:endParaRPr>
          </a:p>
          <a:p>
            <a:pPr marL="0" lvl="0" indent="0" algn="l" rtl="0">
              <a:lnSpc>
                <a:spcPct val="90000"/>
              </a:lnSpc>
              <a:spcBef>
                <a:spcPts val="0"/>
              </a:spcBef>
              <a:spcAft>
                <a:spcPts val="0"/>
              </a:spcAft>
              <a:buClr>
                <a:schemeClr val="dk2"/>
              </a:buClr>
              <a:buSzPts val="2000"/>
              <a:buNone/>
            </a:pPr>
            <a:endParaRPr sz="2000" b="1">
              <a:solidFill>
                <a:srgbClr val="FFFFFF"/>
              </a:solidFill>
              <a:latin typeface="Montserrat Alternates"/>
              <a:ea typeface="Montserrat Alternates"/>
              <a:cs typeface="Montserrat Alternates"/>
              <a:sym typeface="Montserrat Alternates"/>
            </a:endParaRPr>
          </a:p>
          <a:p>
            <a:pPr marL="0" lvl="0" indent="0" algn="l" rtl="0">
              <a:lnSpc>
                <a:spcPct val="90000"/>
              </a:lnSpc>
              <a:spcBef>
                <a:spcPts val="1000"/>
              </a:spcBef>
              <a:spcAft>
                <a:spcPts val="0"/>
              </a:spcAft>
              <a:buClr>
                <a:schemeClr val="dk2"/>
              </a:buClr>
              <a:buSzPts val="2000"/>
              <a:buNone/>
            </a:pPr>
            <a:endParaRPr sz="1600">
              <a:solidFill>
                <a:srgbClr val="253D97"/>
              </a:solidFill>
              <a:latin typeface="Montserrat Alternates SemiBold"/>
              <a:ea typeface="Montserrat Alternates SemiBold"/>
              <a:cs typeface="Montserrat Alternates SemiBold"/>
              <a:sym typeface="Montserrat Alternates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8"/>
        <p:cNvGrpSpPr/>
        <p:nvPr/>
      </p:nvGrpSpPr>
      <p:grpSpPr>
        <a:xfrm>
          <a:off x="0" y="0"/>
          <a:ext cx="0" cy="0"/>
          <a:chOff x="0" y="0"/>
          <a:chExt cx="0" cy="0"/>
        </a:xfrm>
      </p:grpSpPr>
      <p:sp>
        <p:nvSpPr>
          <p:cNvPr id="459" name="Google Shape;459;p84"/>
          <p:cNvSpPr txBox="1">
            <a:spLocks noGrp="1"/>
          </p:cNvSpPr>
          <p:nvPr>
            <p:ph type="title"/>
          </p:nvPr>
        </p:nvSpPr>
        <p:spPr>
          <a:xfrm>
            <a:off x="4229101" y="1188125"/>
            <a:ext cx="6867900" cy="1321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000"/>
              <a:t>I can change my life</a:t>
            </a:r>
            <a:endParaRPr sz="4000"/>
          </a:p>
        </p:txBody>
      </p:sp>
      <p:sp>
        <p:nvSpPr>
          <p:cNvPr id="460" name="Google Shape;460;p84"/>
          <p:cNvSpPr txBox="1">
            <a:spLocks noGrp="1"/>
          </p:cNvSpPr>
          <p:nvPr>
            <p:ph type="sldNum" idx="12"/>
          </p:nvPr>
        </p:nvSpPr>
        <p:spPr>
          <a:xfrm>
            <a:off x="5702926" y="6356350"/>
            <a:ext cx="3645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fld id="{00000000-1234-1234-1234-123412341234}" type="slidenum">
              <a:rPr lang="en-US">
                <a:solidFill>
                  <a:srgbClr val="FFFFFF"/>
                </a:solidFill>
              </a:rPr>
              <a:t>5</a:t>
            </a:fld>
            <a:endParaRPr>
              <a:solidFill>
                <a:srgbClr val="FFFFFF"/>
              </a:solidFill>
            </a:endParaRPr>
          </a:p>
        </p:txBody>
      </p:sp>
      <p:sp>
        <p:nvSpPr>
          <p:cNvPr id="461" name="Google Shape;461;p84"/>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462" name="Google Shape;462;p84"/>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CHANGE</a:t>
            </a:r>
            <a:endParaRPr/>
          </a:p>
        </p:txBody>
      </p:sp>
      <p:pic>
        <p:nvPicPr>
          <p:cNvPr id="463" name="Google Shape;463;p84"/>
          <p:cNvPicPr preferRelativeResize="0"/>
          <p:nvPr/>
        </p:nvPicPr>
        <p:blipFill rotWithShape="1">
          <a:blip r:embed="rId3">
            <a:alphaModFix/>
          </a:blip>
          <a:srcRect l="14624" t="14829" b="12119"/>
          <a:stretch/>
        </p:blipFill>
        <p:spPr>
          <a:xfrm>
            <a:off x="0" y="-11300"/>
            <a:ext cx="3390900" cy="6858005"/>
          </a:xfrm>
          <a:prstGeom prst="rect">
            <a:avLst/>
          </a:prstGeom>
          <a:noFill/>
          <a:ln>
            <a:noFill/>
          </a:ln>
        </p:spPr>
      </p:pic>
      <p:sp>
        <p:nvSpPr>
          <p:cNvPr id="464" name="Google Shape;464;p84"/>
          <p:cNvSpPr txBox="1">
            <a:spLocks noGrp="1"/>
          </p:cNvSpPr>
          <p:nvPr>
            <p:ph type="body" idx="1"/>
          </p:nvPr>
        </p:nvSpPr>
        <p:spPr>
          <a:xfrm>
            <a:off x="4229100" y="2877612"/>
            <a:ext cx="7119900" cy="3366900"/>
          </a:xfrm>
          <a:prstGeom prst="rect">
            <a:avLst/>
          </a:prstGeom>
        </p:spPr>
        <p:txBody>
          <a:bodyPr spcFirstLastPara="1" wrap="square" lIns="91425" tIns="45700" rIns="91425" bIns="45700" anchor="t" anchorCtr="0">
            <a:noAutofit/>
          </a:bodyPr>
          <a:lstStyle/>
          <a:p>
            <a:pPr marL="0" lvl="0" indent="0" algn="l" rtl="0">
              <a:lnSpc>
                <a:spcPct val="100000"/>
              </a:lnSpc>
              <a:spcBef>
                <a:spcPts val="200"/>
              </a:spcBef>
              <a:spcAft>
                <a:spcPts val="1000"/>
              </a:spcAft>
              <a:buClr>
                <a:schemeClr val="dk1"/>
              </a:buClr>
              <a:buSzPts val="1100"/>
              <a:buFont typeface="Arial"/>
              <a:buNone/>
            </a:pPr>
            <a:r>
              <a:rPr lang="en-US" sz="2000">
                <a:solidFill>
                  <a:srgbClr val="000000"/>
                </a:solidFill>
                <a:latin typeface="Montserrat"/>
                <a:ea typeface="Montserrat"/>
                <a:cs typeface="Montserrat"/>
                <a:sym typeface="Montserrat"/>
              </a:rPr>
              <a:t>Black and Hispanic young people and young people from households with lower incomes </a:t>
            </a:r>
            <a:r>
              <a:rPr lang="en-US" sz="2000" b="1">
                <a:solidFill>
                  <a:srgbClr val="000000"/>
                </a:solidFill>
                <a:latin typeface="Montserrat"/>
                <a:ea typeface="Montserrat"/>
                <a:cs typeface="Montserrat"/>
                <a:sym typeface="Montserrat"/>
              </a:rPr>
              <a:t>see themselves as the most important change agents in their own lives. </a:t>
            </a:r>
            <a:r>
              <a:rPr lang="en-US" sz="2000">
                <a:solidFill>
                  <a:srgbClr val="000000"/>
                </a:solidFill>
                <a:latin typeface="Montserrat"/>
                <a:ea typeface="Montserrat"/>
                <a:cs typeface="Montserrat"/>
                <a:sym typeface="Montserrat"/>
              </a:rPr>
              <a:t>Young people are optimistic, capable, and resourceful and they value career exploration, while parents expect a linear pathway.</a:t>
            </a:r>
            <a:endParaRPr sz="2000">
              <a:solidFill>
                <a:srgbClr val="000000"/>
              </a:solidFill>
              <a:latin typeface="Montserrat"/>
              <a:ea typeface="Montserrat"/>
              <a:cs typeface="Montserrat"/>
              <a:sym typeface="Montserrat"/>
            </a:endParaRPr>
          </a:p>
        </p:txBody>
      </p:sp>
      <p:sp>
        <p:nvSpPr>
          <p:cNvPr id="465" name="Google Shape;465;p84"/>
          <p:cNvSpPr txBox="1"/>
          <p:nvPr/>
        </p:nvSpPr>
        <p:spPr>
          <a:xfrm>
            <a:off x="4229100" y="2509625"/>
            <a:ext cx="20535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accent1"/>
                </a:solidFill>
                <a:latin typeface="Montserrat ExtraBold"/>
                <a:ea typeface="Montserrat ExtraBold"/>
                <a:cs typeface="Montserrat ExtraBold"/>
                <a:sym typeface="Montserrat ExtraBold"/>
              </a:rPr>
              <a:t>CORE CONCEPT #1</a:t>
            </a:r>
            <a:endParaRPr sz="1300">
              <a:solidFill>
                <a:schemeClr val="accent1"/>
              </a:solidFill>
              <a:latin typeface="Montserrat ExtraBold"/>
              <a:ea typeface="Montserrat ExtraBold"/>
              <a:cs typeface="Montserrat ExtraBold"/>
              <a:sym typeface="Montserrat ExtraBold"/>
            </a:endParaRPr>
          </a:p>
        </p:txBody>
      </p:sp>
      <p:sp>
        <p:nvSpPr>
          <p:cNvPr id="466" name="Google Shape;466;p84"/>
          <p:cNvSpPr txBox="1"/>
          <p:nvPr/>
        </p:nvSpPr>
        <p:spPr>
          <a:xfrm rot="-5400000">
            <a:off x="-1077312" y="4642300"/>
            <a:ext cx="2362500" cy="207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900">
                <a:latin typeface="Montserrat"/>
                <a:ea typeface="Montserrat"/>
                <a:cs typeface="Montserrat"/>
                <a:sym typeface="Montserrat"/>
              </a:rPr>
              <a:t>Illustration  by Lonnie Allen, Age 17</a:t>
            </a:r>
            <a:endParaRPr sz="900" i="0" u="none" strike="noStrike" cap="none">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471"/>
        <p:cNvGrpSpPr/>
        <p:nvPr/>
      </p:nvGrpSpPr>
      <p:grpSpPr>
        <a:xfrm>
          <a:off x="0" y="0"/>
          <a:ext cx="0" cy="0"/>
          <a:chOff x="0" y="0"/>
          <a:chExt cx="0" cy="0"/>
        </a:xfrm>
      </p:grpSpPr>
      <p:pic>
        <p:nvPicPr>
          <p:cNvPr id="472" name="Google Shape;472;p85"/>
          <p:cNvPicPr preferRelativeResize="0"/>
          <p:nvPr/>
        </p:nvPicPr>
        <p:blipFill rotWithShape="1">
          <a:blip r:embed="rId3">
            <a:alphaModFix amt="50000"/>
          </a:blip>
          <a:srcRect l="20191" t="24849" r="14568" b="19055"/>
          <a:stretch/>
        </p:blipFill>
        <p:spPr>
          <a:xfrm rot="10800000">
            <a:off x="6" y="19049"/>
            <a:ext cx="12172944" cy="6838950"/>
          </a:xfrm>
          <a:prstGeom prst="rect">
            <a:avLst/>
          </a:prstGeom>
          <a:noFill/>
          <a:ln>
            <a:noFill/>
          </a:ln>
        </p:spPr>
      </p:pic>
      <p:sp>
        <p:nvSpPr>
          <p:cNvPr id="473" name="Google Shape;473;p85"/>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solidFill>
                  <a:srgbClr val="FFFFFF"/>
                </a:solidFill>
              </a:rPr>
              <a:t>6</a:t>
            </a:fld>
            <a:endParaRPr>
              <a:solidFill>
                <a:srgbClr val="FFFFFF"/>
              </a:solidFill>
            </a:endParaRPr>
          </a:p>
        </p:txBody>
      </p:sp>
      <p:sp>
        <p:nvSpPr>
          <p:cNvPr id="474" name="Google Shape;474;p85"/>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475" name="Google Shape;475;p85"/>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CHANGE</a:t>
            </a:r>
            <a:endParaRPr/>
          </a:p>
        </p:txBody>
      </p:sp>
      <p:pic>
        <p:nvPicPr>
          <p:cNvPr id="476" name="Google Shape;476;p85"/>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477" name="Google Shape;477;p85"/>
          <p:cNvSpPr txBox="1">
            <a:spLocks noGrp="1"/>
          </p:cNvSpPr>
          <p:nvPr>
            <p:ph type="title"/>
          </p:nvPr>
        </p:nvSpPr>
        <p:spPr>
          <a:xfrm>
            <a:off x="0" y="365125"/>
            <a:ext cx="11827500" cy="1325700"/>
          </a:xfrm>
          <a:prstGeom prst="rect">
            <a:avLst/>
          </a:prstGeom>
          <a:noFill/>
          <a:ln>
            <a:noFill/>
          </a:ln>
        </p:spPr>
        <p:txBody>
          <a:bodyPr spcFirstLastPara="1" wrap="square" lIns="91425" tIns="45700" rIns="91425" bIns="45700" anchor="ctr" anchorCtr="0">
            <a:noAutofit/>
          </a:bodyPr>
          <a:lstStyle/>
          <a:p>
            <a:pPr marL="457200" lvl="0" indent="0" algn="l" rtl="0">
              <a:lnSpc>
                <a:spcPct val="90000"/>
              </a:lnSpc>
              <a:spcBef>
                <a:spcPts val="0"/>
              </a:spcBef>
              <a:spcAft>
                <a:spcPts val="0"/>
              </a:spcAft>
              <a:buSzPts val="4400"/>
              <a:buNone/>
            </a:pPr>
            <a:r>
              <a:rPr lang="en-US">
                <a:solidFill>
                  <a:srgbClr val="FFFFFF"/>
                </a:solidFill>
              </a:rPr>
              <a:t>Core Concept #1: In their own words</a:t>
            </a:r>
            <a:endParaRPr>
              <a:solidFill>
                <a:srgbClr val="FFFFFF"/>
              </a:solidFill>
            </a:endParaRPr>
          </a:p>
        </p:txBody>
      </p:sp>
      <p:sp>
        <p:nvSpPr>
          <p:cNvPr id="478" name="Google Shape;478;p85"/>
          <p:cNvSpPr/>
          <p:nvPr/>
        </p:nvSpPr>
        <p:spPr>
          <a:xfrm>
            <a:off x="-75" y="2657050"/>
            <a:ext cx="12192000" cy="3699300"/>
          </a:xfrm>
          <a:prstGeom prst="roundRect">
            <a:avLst>
              <a:gd name="adj" fmla="val 0"/>
            </a:avLst>
          </a:prstGeom>
          <a:noFill/>
          <a:ln>
            <a:noFill/>
          </a:ln>
        </p:spPr>
        <p:txBody>
          <a:bodyPr spcFirstLastPara="1" wrap="square" lIns="91425" tIns="91425" rIns="91425" bIns="91425" anchor="t" anchorCtr="0">
            <a:noAutofit/>
          </a:bodyPr>
          <a:lstStyle/>
          <a:p>
            <a:pPr marL="1371600" marR="1371600" lvl="0" indent="0" algn="ctr" rtl="0">
              <a:lnSpc>
                <a:spcPct val="100000"/>
              </a:lnSpc>
              <a:spcBef>
                <a:spcPts val="0"/>
              </a:spcBef>
              <a:spcAft>
                <a:spcPts val="0"/>
              </a:spcAft>
              <a:buClr>
                <a:schemeClr val="dk1"/>
              </a:buClr>
              <a:buSzPts val="1100"/>
              <a:buFont typeface="Arial"/>
              <a:buNone/>
            </a:pPr>
            <a:r>
              <a:rPr lang="en-US" sz="1800">
                <a:solidFill>
                  <a:srgbClr val="FFFFFF"/>
                </a:solidFill>
                <a:latin typeface="Montserrat"/>
                <a:ea typeface="Montserrat"/>
                <a:cs typeface="Montserrat"/>
                <a:sym typeface="Montserrat"/>
              </a:rPr>
              <a:t>“</a:t>
            </a:r>
            <a:r>
              <a:rPr lang="en-US" sz="1800" b="1">
                <a:solidFill>
                  <a:srgbClr val="FFFFFF"/>
                </a:solidFill>
                <a:latin typeface="Montserrat"/>
                <a:ea typeface="Montserrat"/>
                <a:cs typeface="Montserrat"/>
                <a:sym typeface="Montserrat"/>
              </a:rPr>
              <a:t>I don't like the pressure</a:t>
            </a:r>
            <a:r>
              <a:rPr lang="en-US" sz="1800">
                <a:solidFill>
                  <a:srgbClr val="FFFFFF"/>
                </a:solidFill>
                <a:latin typeface="Montserrat"/>
                <a:ea typeface="Montserrat"/>
                <a:cs typeface="Montserrat"/>
                <a:sym typeface="Montserrat"/>
              </a:rPr>
              <a:t>. I think that is why I didn't go to college right after graduating because I had no idea what I wanted to do, and I didn't like being pressured by the school system and my parents and everyone that as soon as I graduated I have to know what I want to do the rest of my life. I have to know what school I'm going to go to. I have to have all of that planned out right when I graduate and I was like no, too much pressure.</a:t>
            </a:r>
            <a:r>
              <a:rPr lang="en-US" sz="1800">
                <a:solidFill>
                  <a:srgbClr val="FFFFFF"/>
                </a:solidFill>
                <a:latin typeface="Montserrat Light"/>
                <a:ea typeface="Montserrat Light"/>
                <a:cs typeface="Montserrat Light"/>
                <a:sym typeface="Montserrat Light"/>
              </a:rPr>
              <a:t> </a:t>
            </a:r>
            <a:r>
              <a:rPr lang="en-US" sz="1800" b="1">
                <a:solidFill>
                  <a:srgbClr val="FFFFFF"/>
                </a:solidFill>
                <a:latin typeface="Montserrat"/>
                <a:ea typeface="Montserrat"/>
                <a:cs typeface="Montserrat"/>
                <a:sym typeface="Montserrat"/>
              </a:rPr>
              <a:t>I’d rather just let some time go, figure out what I want to do, and then go into it wholeheartedly</a:t>
            </a:r>
            <a:r>
              <a:rPr lang="en-US" sz="1800">
                <a:solidFill>
                  <a:srgbClr val="FFFFFF"/>
                </a:solidFill>
                <a:latin typeface="Montserrat Light"/>
                <a:ea typeface="Montserrat Light"/>
                <a:cs typeface="Montserrat Light"/>
                <a:sym typeface="Montserrat Light"/>
              </a:rPr>
              <a:t> </a:t>
            </a:r>
            <a:r>
              <a:rPr lang="en-US" sz="1800">
                <a:solidFill>
                  <a:srgbClr val="FFFFFF"/>
                </a:solidFill>
                <a:latin typeface="Montserrat"/>
                <a:ea typeface="Montserrat"/>
                <a:cs typeface="Montserrat"/>
                <a:sym typeface="Montserrat"/>
              </a:rPr>
              <a:t>without having it shoved down my throat, ‘this is what you have to do.’”</a:t>
            </a:r>
            <a:endParaRPr sz="2400">
              <a:solidFill>
                <a:srgbClr val="FFFFFF"/>
              </a:solidFill>
              <a:latin typeface="Montserrat"/>
              <a:ea typeface="Montserrat"/>
              <a:cs typeface="Montserrat"/>
              <a:sym typeface="Montserrat"/>
            </a:endParaRPr>
          </a:p>
          <a:p>
            <a:pPr marL="1371600" marR="1371600" lvl="0" indent="0" algn="ctr" rtl="0">
              <a:lnSpc>
                <a:spcPct val="100000"/>
              </a:lnSpc>
              <a:spcBef>
                <a:spcPts val="0"/>
              </a:spcBef>
              <a:spcAft>
                <a:spcPts val="0"/>
              </a:spcAft>
              <a:buNone/>
            </a:pPr>
            <a:endParaRPr sz="1800" i="1">
              <a:solidFill>
                <a:srgbClr val="FFFFFF"/>
              </a:solidFill>
              <a:latin typeface="Montserrat"/>
              <a:ea typeface="Montserrat"/>
              <a:cs typeface="Montserrat"/>
              <a:sym typeface="Montserrat"/>
            </a:endParaRPr>
          </a:p>
        </p:txBody>
      </p:sp>
      <p:sp>
        <p:nvSpPr>
          <p:cNvPr id="479" name="Google Shape;479;p85"/>
          <p:cNvSpPr txBox="1"/>
          <p:nvPr/>
        </p:nvSpPr>
        <p:spPr>
          <a:xfrm>
            <a:off x="-75" y="5135225"/>
            <a:ext cx="12192000" cy="7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solidFill>
                  <a:schemeClr val="accent1"/>
                </a:solidFill>
                <a:latin typeface="Londrina Solid"/>
                <a:ea typeface="Londrina Solid"/>
                <a:cs typeface="Londrina Solid"/>
                <a:sym typeface="Londrina Solid"/>
              </a:rPr>
              <a:t>–PUEBLO, CO, WHITE FEMALE, 17-21, LOWER INCOME</a:t>
            </a:r>
            <a:endParaRPr>
              <a:solidFill>
                <a:srgbClr val="F04D26"/>
              </a:solidFill>
              <a:latin typeface="Londrina Solid"/>
              <a:ea typeface="Londrina Solid"/>
              <a:cs typeface="Londrina Solid"/>
              <a:sym typeface="Londrina Solid"/>
            </a:endParaRPr>
          </a:p>
        </p:txBody>
      </p:sp>
      <p:pic>
        <p:nvPicPr>
          <p:cNvPr id="480" name="Google Shape;480;p85"/>
          <p:cNvPicPr preferRelativeResize="0"/>
          <p:nvPr/>
        </p:nvPicPr>
        <p:blipFill>
          <a:blip r:embed="rId5">
            <a:alphaModFix/>
          </a:blip>
          <a:stretch>
            <a:fillRect/>
          </a:stretch>
        </p:blipFill>
        <p:spPr>
          <a:xfrm>
            <a:off x="5592933" y="2073385"/>
            <a:ext cx="1005984" cy="365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485"/>
        <p:cNvGrpSpPr/>
        <p:nvPr/>
      </p:nvGrpSpPr>
      <p:grpSpPr>
        <a:xfrm>
          <a:off x="0" y="0"/>
          <a:ext cx="0" cy="0"/>
          <a:chOff x="0" y="0"/>
          <a:chExt cx="0" cy="0"/>
        </a:xfrm>
      </p:grpSpPr>
      <p:pic>
        <p:nvPicPr>
          <p:cNvPr id="486" name="Google Shape;486;p86"/>
          <p:cNvPicPr preferRelativeResize="0"/>
          <p:nvPr/>
        </p:nvPicPr>
        <p:blipFill rotWithShape="1">
          <a:blip r:embed="rId3">
            <a:alphaModFix amt="50000"/>
          </a:blip>
          <a:srcRect l="20191" t="24849" r="14568" b="19055"/>
          <a:stretch/>
        </p:blipFill>
        <p:spPr>
          <a:xfrm rot="10800000">
            <a:off x="6" y="19049"/>
            <a:ext cx="12172944" cy="6838950"/>
          </a:xfrm>
          <a:prstGeom prst="rect">
            <a:avLst/>
          </a:prstGeom>
          <a:noFill/>
          <a:ln>
            <a:noFill/>
          </a:ln>
        </p:spPr>
      </p:pic>
      <p:sp>
        <p:nvSpPr>
          <p:cNvPr id="487" name="Google Shape;487;p86"/>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solidFill>
                  <a:srgbClr val="FFFFFF"/>
                </a:solidFill>
              </a:rPr>
              <a:t>7</a:t>
            </a:fld>
            <a:endParaRPr>
              <a:solidFill>
                <a:srgbClr val="FFFFFF"/>
              </a:solidFill>
            </a:endParaRPr>
          </a:p>
        </p:txBody>
      </p:sp>
      <p:sp>
        <p:nvSpPr>
          <p:cNvPr id="488" name="Google Shape;488;p86"/>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489" name="Google Shape;489;p86"/>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CHANGE</a:t>
            </a:r>
            <a:endParaRPr/>
          </a:p>
        </p:txBody>
      </p:sp>
      <p:pic>
        <p:nvPicPr>
          <p:cNvPr id="490" name="Google Shape;490;p86"/>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491" name="Google Shape;491;p86"/>
          <p:cNvSpPr txBox="1">
            <a:spLocks noGrp="1"/>
          </p:cNvSpPr>
          <p:nvPr>
            <p:ph type="title"/>
          </p:nvPr>
        </p:nvSpPr>
        <p:spPr>
          <a:xfrm>
            <a:off x="0" y="365125"/>
            <a:ext cx="11827500" cy="1325700"/>
          </a:xfrm>
          <a:prstGeom prst="rect">
            <a:avLst/>
          </a:prstGeom>
          <a:noFill/>
          <a:ln>
            <a:noFill/>
          </a:ln>
        </p:spPr>
        <p:txBody>
          <a:bodyPr spcFirstLastPara="1" wrap="square" lIns="91425" tIns="45700" rIns="91425" bIns="45700" anchor="ctr" anchorCtr="0">
            <a:noAutofit/>
          </a:bodyPr>
          <a:lstStyle/>
          <a:p>
            <a:pPr marL="457200" lvl="0" indent="0" algn="l" rtl="0">
              <a:lnSpc>
                <a:spcPct val="90000"/>
              </a:lnSpc>
              <a:spcBef>
                <a:spcPts val="0"/>
              </a:spcBef>
              <a:spcAft>
                <a:spcPts val="0"/>
              </a:spcAft>
              <a:buSzPts val="4400"/>
              <a:buNone/>
            </a:pPr>
            <a:r>
              <a:rPr lang="en-US">
                <a:solidFill>
                  <a:srgbClr val="FFFFFF"/>
                </a:solidFill>
              </a:rPr>
              <a:t>Core Concept #1: In their own words</a:t>
            </a:r>
            <a:endParaRPr>
              <a:solidFill>
                <a:srgbClr val="FFFFFF"/>
              </a:solidFill>
            </a:endParaRPr>
          </a:p>
        </p:txBody>
      </p:sp>
      <p:sp>
        <p:nvSpPr>
          <p:cNvPr id="492" name="Google Shape;492;p86"/>
          <p:cNvSpPr txBox="1"/>
          <p:nvPr/>
        </p:nvSpPr>
        <p:spPr>
          <a:xfrm>
            <a:off x="4015800" y="2905325"/>
            <a:ext cx="4160400" cy="39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accent1"/>
                </a:solidFill>
                <a:latin typeface="Londrina Solid"/>
                <a:ea typeface="Londrina Solid"/>
                <a:cs typeface="Londrina Solid"/>
                <a:sym typeface="Londrina Solid"/>
              </a:rPr>
              <a:t>–YAKIMA, WA, HISPANIC MALE, 16-21, LOWER INCOME</a:t>
            </a:r>
            <a:endParaRPr>
              <a:solidFill>
                <a:schemeClr val="accent1"/>
              </a:solidFill>
              <a:latin typeface="Londrina Solid"/>
              <a:ea typeface="Londrina Solid"/>
              <a:cs typeface="Londrina Solid"/>
              <a:sym typeface="Londrina Solid"/>
            </a:endParaRPr>
          </a:p>
          <a:p>
            <a:pPr marL="0" lvl="0" indent="0" algn="l" rtl="0">
              <a:spcBef>
                <a:spcPts val="0"/>
              </a:spcBef>
              <a:spcAft>
                <a:spcPts val="0"/>
              </a:spcAft>
              <a:buNone/>
            </a:pPr>
            <a:endParaRPr sz="1500">
              <a:solidFill>
                <a:schemeClr val="accent1"/>
              </a:solidFill>
              <a:latin typeface="Londrina Solid"/>
              <a:ea typeface="Londrina Solid"/>
              <a:cs typeface="Londrina Solid"/>
              <a:sym typeface="Londrina Solid"/>
            </a:endParaRPr>
          </a:p>
          <a:p>
            <a:pPr marL="0" lvl="0" indent="0" algn="l" rtl="0">
              <a:spcBef>
                <a:spcPts val="0"/>
              </a:spcBef>
              <a:spcAft>
                <a:spcPts val="0"/>
              </a:spcAft>
              <a:buNone/>
            </a:pPr>
            <a:endParaRPr sz="1500">
              <a:solidFill>
                <a:schemeClr val="accent1"/>
              </a:solidFill>
              <a:latin typeface="Londrina Solid"/>
              <a:ea typeface="Londrina Solid"/>
              <a:cs typeface="Londrina Solid"/>
              <a:sym typeface="Londrina Solid"/>
            </a:endParaRPr>
          </a:p>
        </p:txBody>
      </p:sp>
      <p:sp>
        <p:nvSpPr>
          <p:cNvPr id="493" name="Google Shape;493;p86"/>
          <p:cNvSpPr txBox="1"/>
          <p:nvPr/>
        </p:nvSpPr>
        <p:spPr>
          <a:xfrm>
            <a:off x="9450" y="1950913"/>
            <a:ext cx="12173100" cy="1131900"/>
          </a:xfrm>
          <a:prstGeom prst="rect">
            <a:avLst/>
          </a:prstGeom>
          <a:noFill/>
          <a:ln>
            <a:noFill/>
          </a:ln>
        </p:spPr>
        <p:txBody>
          <a:bodyPr spcFirstLastPara="1" wrap="square" lIns="91425" tIns="91425" rIns="91425" bIns="91425" anchor="t" anchorCtr="0">
            <a:noAutofit/>
          </a:bodyPr>
          <a:lstStyle/>
          <a:p>
            <a:pPr marL="1371600" marR="1371600" lvl="0" indent="0" algn="ctr" rtl="0">
              <a:lnSpc>
                <a:spcPct val="100000"/>
              </a:lnSpc>
              <a:spcBef>
                <a:spcPts val="0"/>
              </a:spcBef>
              <a:spcAft>
                <a:spcPts val="0"/>
              </a:spcAft>
              <a:buNone/>
            </a:pPr>
            <a:r>
              <a:rPr lang="en-US" sz="1800">
                <a:solidFill>
                  <a:srgbClr val="FFFFFF"/>
                </a:solidFill>
                <a:latin typeface="Montserrat"/>
                <a:ea typeface="Montserrat"/>
                <a:cs typeface="Montserrat"/>
                <a:sym typeface="Montserrat"/>
              </a:rPr>
              <a:t>“So, the first college degree </a:t>
            </a:r>
            <a:r>
              <a:rPr lang="en-US" sz="1800" b="1">
                <a:solidFill>
                  <a:srgbClr val="FFFFFF"/>
                </a:solidFill>
                <a:latin typeface="Montserrat"/>
                <a:ea typeface="Montserrat"/>
                <a:cs typeface="Montserrat"/>
                <a:sym typeface="Montserrat"/>
              </a:rPr>
              <a:t>I’m going for is the HVAC program</a:t>
            </a:r>
            <a:r>
              <a:rPr lang="en-US" sz="1800">
                <a:solidFill>
                  <a:srgbClr val="FFFFFF"/>
                </a:solidFill>
                <a:latin typeface="Montserrat"/>
                <a:ea typeface="Montserrat"/>
                <a:cs typeface="Montserrat"/>
                <a:sym typeface="Montserrat"/>
              </a:rPr>
              <a:t>, the heating and ventilation. And </a:t>
            </a:r>
            <a:r>
              <a:rPr lang="en-US" sz="1800" b="1">
                <a:solidFill>
                  <a:srgbClr val="FFFFFF"/>
                </a:solidFill>
                <a:latin typeface="Montserrat"/>
                <a:ea typeface="Montserrat"/>
                <a:cs typeface="Montserrat"/>
                <a:sym typeface="Montserrat"/>
              </a:rPr>
              <a:t>then I’m going to go back and get my automotive one because I like working on cars.”</a:t>
            </a:r>
            <a:endParaRPr sz="2400" b="1" i="1">
              <a:solidFill>
                <a:srgbClr val="FFFFFF"/>
              </a:solidFill>
              <a:latin typeface="Montserrat"/>
              <a:ea typeface="Montserrat"/>
              <a:cs typeface="Montserrat"/>
              <a:sym typeface="Montserrat"/>
            </a:endParaRPr>
          </a:p>
        </p:txBody>
      </p:sp>
      <p:sp>
        <p:nvSpPr>
          <p:cNvPr id="494" name="Google Shape;494;p86"/>
          <p:cNvSpPr txBox="1"/>
          <p:nvPr/>
        </p:nvSpPr>
        <p:spPr>
          <a:xfrm>
            <a:off x="4015800" y="5436725"/>
            <a:ext cx="4160400" cy="39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accent1"/>
                </a:solidFill>
                <a:latin typeface="Londrina Solid"/>
                <a:ea typeface="Londrina Solid"/>
                <a:cs typeface="Londrina Solid"/>
                <a:sym typeface="Londrina Solid"/>
              </a:rPr>
              <a:t>–NEW ORLEANS, LA, BLACK MALE, 17-21, LOWER INCOME</a:t>
            </a:r>
            <a:endParaRPr>
              <a:solidFill>
                <a:schemeClr val="accent1"/>
              </a:solidFill>
              <a:latin typeface="Londrina Solid"/>
              <a:ea typeface="Londrina Solid"/>
              <a:cs typeface="Londrina Solid"/>
              <a:sym typeface="Londrina Solid"/>
            </a:endParaRPr>
          </a:p>
          <a:p>
            <a:pPr marL="0" lvl="0" indent="0" algn="ctr" rtl="0">
              <a:spcBef>
                <a:spcPts val="0"/>
              </a:spcBef>
              <a:spcAft>
                <a:spcPts val="0"/>
              </a:spcAft>
              <a:buNone/>
            </a:pPr>
            <a:endParaRPr sz="1500">
              <a:solidFill>
                <a:schemeClr val="accent1"/>
              </a:solidFill>
              <a:latin typeface="Londrina Solid"/>
              <a:ea typeface="Londrina Solid"/>
              <a:cs typeface="Londrina Solid"/>
              <a:sym typeface="Londrina Solid"/>
            </a:endParaRPr>
          </a:p>
        </p:txBody>
      </p:sp>
      <p:sp>
        <p:nvSpPr>
          <p:cNvPr id="495" name="Google Shape;495;p86"/>
          <p:cNvSpPr txBox="1"/>
          <p:nvPr/>
        </p:nvSpPr>
        <p:spPr>
          <a:xfrm>
            <a:off x="0" y="4209500"/>
            <a:ext cx="12192000" cy="1325700"/>
          </a:xfrm>
          <a:prstGeom prst="rect">
            <a:avLst/>
          </a:prstGeom>
          <a:noFill/>
          <a:ln>
            <a:noFill/>
          </a:ln>
        </p:spPr>
        <p:txBody>
          <a:bodyPr spcFirstLastPara="1" wrap="square" lIns="91425" tIns="91425" rIns="91425" bIns="91425" anchor="t" anchorCtr="0">
            <a:noAutofit/>
          </a:bodyPr>
          <a:lstStyle/>
          <a:p>
            <a:pPr marL="1371600" marR="1371600" lvl="0" indent="0" algn="ctr" rtl="0">
              <a:lnSpc>
                <a:spcPct val="100000"/>
              </a:lnSpc>
              <a:spcBef>
                <a:spcPts val="0"/>
              </a:spcBef>
              <a:spcAft>
                <a:spcPts val="0"/>
              </a:spcAft>
              <a:buNone/>
            </a:pPr>
            <a:r>
              <a:rPr lang="en-US" sz="1800">
                <a:solidFill>
                  <a:srgbClr val="FFFFFF"/>
                </a:solidFill>
                <a:latin typeface="Montserrat"/>
                <a:ea typeface="Montserrat"/>
                <a:cs typeface="Montserrat"/>
                <a:sym typeface="Montserrat"/>
              </a:rPr>
              <a:t>“Because, like, I know New Orleans got a lot of Black businesses. They got a lot of Black clothing lines. I </a:t>
            </a:r>
            <a:r>
              <a:rPr lang="en-US" sz="1800" b="1">
                <a:solidFill>
                  <a:srgbClr val="FFFFFF"/>
                </a:solidFill>
                <a:latin typeface="Montserrat"/>
                <a:ea typeface="Montserrat"/>
                <a:cs typeface="Montserrat"/>
                <a:sym typeface="Montserrat"/>
              </a:rPr>
              <a:t>see that motivates me</a:t>
            </a:r>
            <a:r>
              <a:rPr lang="en-US" sz="1800">
                <a:solidFill>
                  <a:srgbClr val="FFFFFF"/>
                </a:solidFill>
                <a:latin typeface="Montserrat"/>
                <a:ea typeface="Montserrat"/>
                <a:cs typeface="Montserrat"/>
                <a:sym typeface="Montserrat"/>
              </a:rPr>
              <a:t>. It’s just a bunch of, that’s a positive, like just starting to bring people like...someone said something earlier about </a:t>
            </a:r>
            <a:r>
              <a:rPr lang="en-US" sz="1800" b="1">
                <a:solidFill>
                  <a:srgbClr val="FFFFFF"/>
                </a:solidFill>
                <a:latin typeface="Montserrat"/>
                <a:ea typeface="Montserrat"/>
                <a:cs typeface="Montserrat"/>
                <a:sym typeface="Montserrat"/>
              </a:rPr>
              <a:t>like Black people starting to elevate</a:t>
            </a:r>
            <a:r>
              <a:rPr lang="en-US" sz="1800">
                <a:solidFill>
                  <a:srgbClr val="FFFFFF"/>
                </a:solidFill>
                <a:latin typeface="Montserrat"/>
                <a:ea typeface="Montserrat"/>
                <a:cs typeface="Montserrat"/>
                <a:sym typeface="Montserrat"/>
              </a:rPr>
              <a:t>.”</a:t>
            </a:r>
            <a:r>
              <a:rPr lang="en-US" sz="1200">
                <a:solidFill>
                  <a:srgbClr val="FFFFFF"/>
                </a:solidFill>
                <a:latin typeface="Calibri"/>
                <a:ea typeface="Calibri"/>
                <a:cs typeface="Calibri"/>
                <a:sym typeface="Calibri"/>
              </a:rPr>
              <a:t> </a:t>
            </a:r>
            <a:endParaRPr sz="2400" i="1">
              <a:solidFill>
                <a:srgbClr val="FFFFFF"/>
              </a:solidFill>
              <a:latin typeface="Caveat"/>
              <a:ea typeface="Caveat"/>
              <a:cs typeface="Caveat"/>
              <a:sym typeface="Caveat"/>
            </a:endParaRPr>
          </a:p>
        </p:txBody>
      </p:sp>
      <p:pic>
        <p:nvPicPr>
          <p:cNvPr id="496" name="Google Shape;496;p86"/>
          <p:cNvPicPr preferRelativeResize="0"/>
          <p:nvPr/>
        </p:nvPicPr>
        <p:blipFill>
          <a:blip r:embed="rId5">
            <a:alphaModFix/>
          </a:blip>
          <a:stretch>
            <a:fillRect/>
          </a:stretch>
        </p:blipFill>
        <p:spPr>
          <a:xfrm>
            <a:off x="5593008" y="3495535"/>
            <a:ext cx="1005984" cy="365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501"/>
        <p:cNvGrpSpPr/>
        <p:nvPr/>
      </p:nvGrpSpPr>
      <p:grpSpPr>
        <a:xfrm>
          <a:off x="0" y="0"/>
          <a:ext cx="0" cy="0"/>
          <a:chOff x="0" y="0"/>
          <a:chExt cx="0" cy="0"/>
        </a:xfrm>
      </p:grpSpPr>
      <p:pic>
        <p:nvPicPr>
          <p:cNvPr id="502" name="Google Shape;502;p87"/>
          <p:cNvPicPr preferRelativeResize="0"/>
          <p:nvPr/>
        </p:nvPicPr>
        <p:blipFill rotWithShape="1">
          <a:blip r:embed="rId3">
            <a:alphaModFix amt="50000"/>
          </a:blip>
          <a:srcRect l="20191" t="24849" r="14568" b="19055"/>
          <a:stretch/>
        </p:blipFill>
        <p:spPr>
          <a:xfrm rot="10800000">
            <a:off x="6" y="19049"/>
            <a:ext cx="12172944" cy="6838950"/>
          </a:xfrm>
          <a:prstGeom prst="rect">
            <a:avLst/>
          </a:prstGeom>
          <a:noFill/>
          <a:ln>
            <a:noFill/>
          </a:ln>
        </p:spPr>
      </p:pic>
      <p:sp>
        <p:nvSpPr>
          <p:cNvPr id="503" name="Google Shape;503;p87"/>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solidFill>
                  <a:srgbClr val="FFFFFF"/>
                </a:solidFill>
              </a:rPr>
              <a:t>8</a:t>
            </a:fld>
            <a:endParaRPr>
              <a:solidFill>
                <a:srgbClr val="FFFFFF"/>
              </a:solidFill>
            </a:endParaRPr>
          </a:p>
        </p:txBody>
      </p:sp>
      <p:sp>
        <p:nvSpPr>
          <p:cNvPr id="504" name="Google Shape;504;p87"/>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505" name="Google Shape;505;p87"/>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CHANGE</a:t>
            </a:r>
            <a:endParaRPr/>
          </a:p>
        </p:txBody>
      </p:sp>
      <p:pic>
        <p:nvPicPr>
          <p:cNvPr id="506" name="Google Shape;506;p87"/>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507" name="Google Shape;507;p87"/>
          <p:cNvSpPr txBox="1">
            <a:spLocks noGrp="1"/>
          </p:cNvSpPr>
          <p:nvPr>
            <p:ph type="title"/>
          </p:nvPr>
        </p:nvSpPr>
        <p:spPr>
          <a:xfrm>
            <a:off x="0" y="365125"/>
            <a:ext cx="11827500" cy="1325700"/>
          </a:xfrm>
          <a:prstGeom prst="rect">
            <a:avLst/>
          </a:prstGeom>
          <a:noFill/>
          <a:ln>
            <a:noFill/>
          </a:ln>
        </p:spPr>
        <p:txBody>
          <a:bodyPr spcFirstLastPara="1" wrap="square" lIns="91425" tIns="45700" rIns="91425" bIns="45700" anchor="ctr" anchorCtr="0">
            <a:noAutofit/>
          </a:bodyPr>
          <a:lstStyle/>
          <a:p>
            <a:pPr marL="457200" lvl="0" indent="0" algn="l" rtl="0">
              <a:lnSpc>
                <a:spcPct val="90000"/>
              </a:lnSpc>
              <a:spcBef>
                <a:spcPts val="0"/>
              </a:spcBef>
              <a:spcAft>
                <a:spcPts val="0"/>
              </a:spcAft>
              <a:buSzPts val="4400"/>
              <a:buNone/>
            </a:pPr>
            <a:r>
              <a:rPr lang="en-US">
                <a:solidFill>
                  <a:srgbClr val="FFFFFF"/>
                </a:solidFill>
              </a:rPr>
              <a:t>Core Concept #1: In their own words</a:t>
            </a:r>
            <a:endParaRPr>
              <a:solidFill>
                <a:srgbClr val="FFFFFF"/>
              </a:solidFill>
            </a:endParaRPr>
          </a:p>
        </p:txBody>
      </p:sp>
      <p:sp>
        <p:nvSpPr>
          <p:cNvPr id="508" name="Google Shape;508;p87"/>
          <p:cNvSpPr/>
          <p:nvPr/>
        </p:nvSpPr>
        <p:spPr>
          <a:xfrm>
            <a:off x="-75" y="3256925"/>
            <a:ext cx="12172800" cy="3699300"/>
          </a:xfrm>
          <a:prstGeom prst="roundRect">
            <a:avLst>
              <a:gd name="adj" fmla="val 0"/>
            </a:avLst>
          </a:prstGeom>
          <a:noFill/>
          <a:ln>
            <a:noFill/>
          </a:ln>
        </p:spPr>
        <p:txBody>
          <a:bodyPr spcFirstLastPara="1" wrap="square" lIns="91425" tIns="91425" rIns="91425" bIns="91425" anchor="t" anchorCtr="0">
            <a:noAutofit/>
          </a:bodyPr>
          <a:lstStyle/>
          <a:p>
            <a:pPr marL="1371600" marR="1371600" lvl="0" indent="0" algn="ctr" rtl="0">
              <a:lnSpc>
                <a:spcPct val="100000"/>
              </a:lnSpc>
              <a:spcBef>
                <a:spcPts val="0"/>
              </a:spcBef>
              <a:spcAft>
                <a:spcPts val="0"/>
              </a:spcAft>
              <a:buClr>
                <a:schemeClr val="dk1"/>
              </a:buClr>
              <a:buSzPts val="1100"/>
              <a:buFont typeface="Arial"/>
              <a:buNone/>
            </a:pPr>
            <a:r>
              <a:rPr lang="en-US" sz="1800">
                <a:solidFill>
                  <a:srgbClr val="FFFFFF"/>
                </a:solidFill>
                <a:latin typeface="Montserrat"/>
                <a:ea typeface="Montserrat"/>
                <a:cs typeface="Montserrat"/>
                <a:sym typeface="Montserrat"/>
              </a:rPr>
              <a:t>“</a:t>
            </a:r>
            <a:r>
              <a:rPr lang="en-US" sz="1800" b="1">
                <a:solidFill>
                  <a:srgbClr val="FFFFFF"/>
                </a:solidFill>
                <a:latin typeface="Montserrat"/>
                <a:ea typeface="Montserrat"/>
                <a:cs typeface="Montserrat"/>
                <a:sym typeface="Montserrat"/>
              </a:rPr>
              <a:t>As a nurse...I’m still helping people, and I can work wherever I want</a:t>
            </a:r>
            <a:r>
              <a:rPr lang="en-US" sz="1800">
                <a:solidFill>
                  <a:srgbClr val="FFFFFF"/>
                </a:solidFill>
                <a:latin typeface="Montserrat"/>
                <a:ea typeface="Montserrat"/>
                <a:cs typeface="Montserrat"/>
                <a:sym typeface="Montserrat"/>
              </a:rPr>
              <a:t>. I have the option </a:t>
            </a:r>
            <a:r>
              <a:rPr lang="en-US" sz="1800" b="1">
                <a:solidFill>
                  <a:srgbClr val="FFFFFF"/>
                </a:solidFill>
                <a:latin typeface="Montserrat"/>
                <a:ea typeface="Montserrat"/>
                <a:cs typeface="Montserrat"/>
                <a:sym typeface="Montserrat"/>
              </a:rPr>
              <a:t>to change whenever I want to.</a:t>
            </a:r>
            <a:r>
              <a:rPr lang="en-US" sz="1800">
                <a:solidFill>
                  <a:srgbClr val="FFFFFF"/>
                </a:solidFill>
                <a:latin typeface="Montserrat"/>
                <a:ea typeface="Montserrat"/>
                <a:cs typeface="Montserrat"/>
                <a:sym typeface="Montserrat"/>
              </a:rPr>
              <a:t> I don’t have to just be in labor and delivery. I could be in oncology.</a:t>
            </a:r>
            <a:r>
              <a:rPr lang="en-US" sz="1800" b="1">
                <a:solidFill>
                  <a:srgbClr val="FFFFFF"/>
                </a:solidFill>
                <a:latin typeface="Montserrat"/>
                <a:ea typeface="Montserrat"/>
                <a:cs typeface="Montserrat"/>
                <a:sym typeface="Montserrat"/>
              </a:rPr>
              <a:t> I don’t have to stay in one place</a:t>
            </a:r>
            <a:r>
              <a:rPr lang="en-US" sz="1800">
                <a:solidFill>
                  <a:srgbClr val="FFFFFF"/>
                </a:solidFill>
                <a:latin typeface="Montserrat"/>
                <a:ea typeface="Montserrat"/>
                <a:cs typeface="Montserrat"/>
                <a:sym typeface="Montserrat"/>
              </a:rPr>
              <a:t>. And that’s really what appealed to me.” </a:t>
            </a:r>
            <a:endParaRPr sz="1800" i="1">
              <a:solidFill>
                <a:srgbClr val="FFFFFF"/>
              </a:solidFill>
              <a:latin typeface="Montserrat"/>
              <a:ea typeface="Montserrat"/>
              <a:cs typeface="Montserrat"/>
              <a:sym typeface="Montserrat"/>
            </a:endParaRPr>
          </a:p>
        </p:txBody>
      </p:sp>
      <p:sp>
        <p:nvSpPr>
          <p:cNvPr id="509" name="Google Shape;509;p87"/>
          <p:cNvSpPr txBox="1"/>
          <p:nvPr/>
        </p:nvSpPr>
        <p:spPr>
          <a:xfrm>
            <a:off x="-75" y="5199825"/>
            <a:ext cx="12192000" cy="72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solidFill>
                <a:schemeClr val="accent1"/>
              </a:solidFill>
              <a:latin typeface="Londrina Solid Light"/>
              <a:ea typeface="Londrina Solid Light"/>
              <a:cs typeface="Londrina Solid Light"/>
              <a:sym typeface="Londrina Solid Light"/>
            </a:endParaRPr>
          </a:p>
          <a:p>
            <a:pPr marL="0" lvl="0" indent="0" algn="l" rtl="0">
              <a:spcBef>
                <a:spcPts val="0"/>
              </a:spcBef>
              <a:spcAft>
                <a:spcPts val="0"/>
              </a:spcAft>
              <a:buClr>
                <a:schemeClr val="dk1"/>
              </a:buClr>
              <a:buSzPts val="1100"/>
              <a:buFont typeface="Arial"/>
              <a:buNone/>
            </a:pPr>
            <a:endParaRPr>
              <a:solidFill>
                <a:schemeClr val="accent1"/>
              </a:solidFill>
              <a:latin typeface="Londrina Solid"/>
              <a:ea typeface="Londrina Solid"/>
              <a:cs typeface="Londrina Solid"/>
              <a:sym typeface="Londrina Solid"/>
            </a:endParaRPr>
          </a:p>
        </p:txBody>
      </p:sp>
      <p:pic>
        <p:nvPicPr>
          <p:cNvPr id="510" name="Google Shape;510;p87"/>
          <p:cNvPicPr preferRelativeResize="0"/>
          <p:nvPr/>
        </p:nvPicPr>
        <p:blipFill>
          <a:blip r:embed="rId5">
            <a:alphaModFix/>
          </a:blip>
          <a:stretch>
            <a:fillRect/>
          </a:stretch>
        </p:blipFill>
        <p:spPr>
          <a:xfrm>
            <a:off x="5583333" y="2658910"/>
            <a:ext cx="1005984" cy="365100"/>
          </a:xfrm>
          <a:prstGeom prst="rect">
            <a:avLst/>
          </a:prstGeom>
          <a:noFill/>
          <a:ln>
            <a:noFill/>
          </a:ln>
        </p:spPr>
      </p:pic>
      <p:sp>
        <p:nvSpPr>
          <p:cNvPr id="511" name="Google Shape;511;p87"/>
          <p:cNvSpPr txBox="1"/>
          <p:nvPr/>
        </p:nvSpPr>
        <p:spPr>
          <a:xfrm>
            <a:off x="4006125" y="4602350"/>
            <a:ext cx="4160400" cy="39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solidFill>
                  <a:schemeClr val="accent1"/>
                </a:solidFill>
                <a:latin typeface="Londrina Solid"/>
                <a:ea typeface="Londrina Solid"/>
                <a:cs typeface="Londrina Solid"/>
                <a:sym typeface="Londrina Solid"/>
              </a:rPr>
              <a:t>–BALTIMORE, MD, BLACK FEMALE, 17-20, HIGHER INCOME</a:t>
            </a:r>
            <a:endParaRPr>
              <a:solidFill>
                <a:schemeClr val="accent1"/>
              </a:solidFill>
              <a:latin typeface="Londrina Solid"/>
              <a:ea typeface="Londrina Solid"/>
              <a:cs typeface="Londrina Solid"/>
              <a:sym typeface="Londrina Solid"/>
            </a:endParaRPr>
          </a:p>
          <a:p>
            <a:pPr marL="0" lvl="0" indent="0" algn="ctr" rtl="0">
              <a:spcBef>
                <a:spcPts val="0"/>
              </a:spcBef>
              <a:spcAft>
                <a:spcPts val="0"/>
              </a:spcAft>
              <a:buNone/>
            </a:pPr>
            <a:endParaRPr>
              <a:solidFill>
                <a:schemeClr val="accent1"/>
              </a:solidFill>
              <a:latin typeface="Londrina Solid"/>
              <a:ea typeface="Londrina Solid"/>
              <a:cs typeface="Londrina Solid"/>
              <a:sym typeface="Londrina Solid"/>
            </a:endParaRPr>
          </a:p>
          <a:p>
            <a:pPr marL="0" lvl="0" indent="0" algn="ctr" rtl="0">
              <a:spcBef>
                <a:spcPts val="0"/>
              </a:spcBef>
              <a:spcAft>
                <a:spcPts val="0"/>
              </a:spcAft>
              <a:buNone/>
            </a:pPr>
            <a:endParaRPr sz="1500">
              <a:solidFill>
                <a:schemeClr val="accent1"/>
              </a:solidFill>
              <a:latin typeface="Londrina Solid"/>
              <a:ea typeface="Londrina Solid"/>
              <a:cs typeface="Londrina Solid"/>
              <a:sym typeface="Londrina Soli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53D97"/>
        </a:solidFill>
        <a:effectLst/>
      </p:bgPr>
    </p:bg>
    <p:spTree>
      <p:nvGrpSpPr>
        <p:cNvPr id="1" name="Shape 516"/>
        <p:cNvGrpSpPr/>
        <p:nvPr/>
      </p:nvGrpSpPr>
      <p:grpSpPr>
        <a:xfrm>
          <a:off x="0" y="0"/>
          <a:ext cx="0" cy="0"/>
          <a:chOff x="0" y="0"/>
          <a:chExt cx="0" cy="0"/>
        </a:xfrm>
      </p:grpSpPr>
      <p:pic>
        <p:nvPicPr>
          <p:cNvPr id="517" name="Google Shape;517;p88"/>
          <p:cNvPicPr preferRelativeResize="0"/>
          <p:nvPr/>
        </p:nvPicPr>
        <p:blipFill rotWithShape="1">
          <a:blip r:embed="rId3">
            <a:alphaModFix amt="26000"/>
          </a:blip>
          <a:srcRect l="7710" t="13879" r="4268" b="10443"/>
          <a:stretch/>
        </p:blipFill>
        <p:spPr>
          <a:xfrm rot="10800000">
            <a:off x="6" y="19049"/>
            <a:ext cx="12172944" cy="6838950"/>
          </a:xfrm>
          <a:prstGeom prst="rect">
            <a:avLst/>
          </a:prstGeom>
          <a:noFill/>
          <a:ln>
            <a:noFill/>
          </a:ln>
        </p:spPr>
      </p:pic>
      <p:sp>
        <p:nvSpPr>
          <p:cNvPr id="518" name="Google Shape;518;p88"/>
          <p:cNvSpPr/>
          <p:nvPr/>
        </p:nvSpPr>
        <p:spPr>
          <a:xfrm>
            <a:off x="0" y="1466850"/>
            <a:ext cx="12230588" cy="5390902"/>
          </a:xfrm>
          <a:custGeom>
            <a:avLst/>
            <a:gdLst/>
            <a:ahLst/>
            <a:cxnLst/>
            <a:rect l="l" t="t" r="r" b="b"/>
            <a:pathLst>
              <a:path w="488442" h="214884" extrusionOk="0">
                <a:moveTo>
                  <a:pt x="0" y="0"/>
                </a:moveTo>
                <a:lnTo>
                  <a:pt x="0" y="214884"/>
                </a:lnTo>
                <a:lnTo>
                  <a:pt x="488442" y="214884"/>
                </a:lnTo>
                <a:lnTo>
                  <a:pt x="488442" y="19812"/>
                </a:lnTo>
                <a:close/>
              </a:path>
            </a:pathLst>
          </a:custGeom>
          <a:solidFill>
            <a:srgbClr val="FFFFFF"/>
          </a:solidFill>
          <a:ln>
            <a:noFill/>
          </a:ln>
        </p:spPr>
      </p:sp>
      <p:sp>
        <p:nvSpPr>
          <p:cNvPr id="519" name="Google Shape;519;p88"/>
          <p:cNvSpPr txBox="1">
            <a:spLocks noGrp="1"/>
          </p:cNvSpPr>
          <p:nvPr>
            <p:ph type="sldNum" idx="12"/>
          </p:nvPr>
        </p:nvSpPr>
        <p:spPr>
          <a:xfrm>
            <a:off x="909748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800"/>
              <a:buNone/>
            </a:pPr>
            <a:fld id="{00000000-1234-1234-1234-123412341234}" type="slidenum">
              <a:rPr lang="en-US"/>
              <a:t>9</a:t>
            </a:fld>
            <a:endParaRPr/>
          </a:p>
        </p:txBody>
      </p:sp>
      <p:sp>
        <p:nvSpPr>
          <p:cNvPr id="520" name="Google Shape;520;p88"/>
          <p:cNvSpPr txBox="1">
            <a:spLocks noGrp="1"/>
          </p:cNvSpPr>
          <p:nvPr>
            <p:ph type="title"/>
          </p:nvPr>
        </p:nvSpPr>
        <p:spPr>
          <a:xfrm>
            <a:off x="485250" y="379275"/>
            <a:ext cx="72765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Montserrat Alternates"/>
              <a:buNone/>
            </a:pPr>
            <a:r>
              <a:rPr lang="en-US">
                <a:solidFill>
                  <a:srgbClr val="FFFFFF"/>
                </a:solidFill>
              </a:rPr>
              <a:t>I can change my life</a:t>
            </a:r>
            <a:endParaRPr>
              <a:solidFill>
                <a:srgbClr val="FFFFFF"/>
              </a:solidFill>
            </a:endParaRPr>
          </a:p>
        </p:txBody>
      </p:sp>
      <p:sp>
        <p:nvSpPr>
          <p:cNvPr id="521" name="Google Shape;521;p88"/>
          <p:cNvSpPr/>
          <p:nvPr/>
        </p:nvSpPr>
        <p:spPr>
          <a:xfrm rot="5400000">
            <a:off x="10234560" y="-1172851"/>
            <a:ext cx="795867" cy="3118989"/>
          </a:xfrm>
          <a:custGeom>
            <a:avLst/>
            <a:gdLst/>
            <a:ahLst/>
            <a:cxnLst/>
            <a:rect l="l" t="t" r="r" b="b"/>
            <a:pathLst>
              <a:path w="795867" h="3118989" extrusionOk="0">
                <a:moveTo>
                  <a:pt x="11289" y="0"/>
                </a:moveTo>
                <a:lnTo>
                  <a:pt x="795867" y="0"/>
                </a:lnTo>
                <a:lnTo>
                  <a:pt x="530579" y="2844788"/>
                </a:lnTo>
                <a:lnTo>
                  <a:pt x="0" y="3118989"/>
                </a:lnTo>
                <a:lnTo>
                  <a:pt x="11289" y="0"/>
                </a:lnTo>
                <a:close/>
              </a:path>
            </a:pathLst>
          </a:custGeom>
          <a:solidFill>
            <a:srgbClr val="F04D26"/>
          </a:solidFill>
          <a:ln>
            <a:noFill/>
          </a:ln>
        </p:spPr>
        <p:txBody>
          <a:bodyPr spcFirstLastPara="1" wrap="square" lIns="91425" tIns="91425" rIns="91425" bIns="91425" anchor="ctr" anchorCtr="0">
            <a:noAutofit/>
          </a:bodyPr>
          <a:lstStyle/>
          <a:p>
            <a:pPr marL="18288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ondrina Solid"/>
              <a:ea typeface="Londrina Solid"/>
              <a:cs typeface="Londrina Solid"/>
              <a:sym typeface="Londrina Solid"/>
            </a:endParaRPr>
          </a:p>
        </p:txBody>
      </p:sp>
      <p:sp>
        <p:nvSpPr>
          <p:cNvPr id="522" name="Google Shape;522;p88"/>
          <p:cNvSpPr txBox="1"/>
          <p:nvPr/>
        </p:nvSpPr>
        <p:spPr>
          <a:xfrm>
            <a:off x="9853573" y="43940"/>
            <a:ext cx="2156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solidFill>
                  <a:srgbClr val="FFFFFF"/>
                </a:solidFill>
                <a:latin typeface="Londrina Solid"/>
                <a:ea typeface="Londrina Solid"/>
                <a:cs typeface="Londrina Solid"/>
                <a:sym typeface="Londrina Solid"/>
              </a:rPr>
              <a:t>CHANGE</a:t>
            </a:r>
            <a:endParaRPr/>
          </a:p>
        </p:txBody>
      </p:sp>
      <p:pic>
        <p:nvPicPr>
          <p:cNvPr id="523" name="Google Shape;523;p88" descr="A screenshot of a cell phone&#10;&#10;Description automatically generated"/>
          <p:cNvPicPr preferRelativeResize="0"/>
          <p:nvPr/>
        </p:nvPicPr>
        <p:blipFill rotWithShape="1">
          <a:blip r:embed="rId4">
            <a:alphaModFix/>
          </a:blip>
          <a:srcRect/>
          <a:stretch/>
        </p:blipFill>
        <p:spPr>
          <a:xfrm>
            <a:off x="209682" y="6306275"/>
            <a:ext cx="1690372" cy="373199"/>
          </a:xfrm>
          <a:prstGeom prst="rect">
            <a:avLst/>
          </a:prstGeom>
          <a:noFill/>
          <a:ln>
            <a:noFill/>
          </a:ln>
        </p:spPr>
      </p:pic>
      <p:sp>
        <p:nvSpPr>
          <p:cNvPr id="524" name="Google Shape;524;p88"/>
          <p:cNvSpPr txBox="1">
            <a:spLocks noGrp="1"/>
          </p:cNvSpPr>
          <p:nvPr>
            <p:ph type="body" idx="1"/>
          </p:nvPr>
        </p:nvSpPr>
        <p:spPr>
          <a:xfrm>
            <a:off x="571500" y="2737800"/>
            <a:ext cx="10458600" cy="3340500"/>
          </a:xfrm>
          <a:prstGeom prst="rect">
            <a:avLst/>
          </a:prstGeom>
        </p:spPr>
        <p:txBody>
          <a:bodyPr spcFirstLastPara="1" wrap="square" lIns="91425" tIns="45700" rIns="91425" bIns="45700" anchor="t" anchorCtr="0">
            <a:noAutofit/>
          </a:bodyPr>
          <a:lstStyle/>
          <a:p>
            <a:pPr marL="457200" lvl="0" indent="-355600" algn="l" rtl="0">
              <a:lnSpc>
                <a:spcPct val="100000"/>
              </a:lnSpc>
              <a:spcBef>
                <a:spcPts val="200"/>
              </a:spcBef>
              <a:spcAft>
                <a:spcPts val="0"/>
              </a:spcAft>
              <a:buClr>
                <a:srgbClr val="000000"/>
              </a:buClr>
              <a:buSzPts val="2000"/>
              <a:buFont typeface="Montserrat"/>
              <a:buChar char="·"/>
            </a:pPr>
            <a:r>
              <a:rPr lang="en-US" sz="2000">
                <a:solidFill>
                  <a:srgbClr val="000000"/>
                </a:solidFill>
                <a:latin typeface="Montserrat"/>
                <a:ea typeface="Montserrat"/>
                <a:cs typeface="Montserrat"/>
                <a:sym typeface="Montserrat"/>
              </a:rPr>
              <a:t>Adults in young people’s lives may express feelings that their optimism and expectations are unrealistic.</a:t>
            </a:r>
            <a:endParaRPr sz="2000">
              <a:solidFill>
                <a:srgbClr val="000000"/>
              </a:solidFill>
              <a:latin typeface="Montserrat"/>
              <a:ea typeface="Montserrat"/>
              <a:cs typeface="Montserrat"/>
              <a:sym typeface="Montserrat"/>
            </a:endParaRPr>
          </a:p>
          <a:p>
            <a:pPr marL="457200" lvl="0" indent="-355600" algn="l" rtl="0">
              <a:lnSpc>
                <a:spcPct val="100000"/>
              </a:lnSpc>
              <a:spcBef>
                <a:spcPts val="1000"/>
              </a:spcBef>
              <a:spcAft>
                <a:spcPts val="0"/>
              </a:spcAft>
              <a:buClr>
                <a:srgbClr val="000000"/>
              </a:buClr>
              <a:buSzPts val="2000"/>
              <a:buFont typeface="Montserrat"/>
              <a:buChar char="·"/>
            </a:pPr>
            <a:r>
              <a:rPr lang="en-US" sz="2000">
                <a:solidFill>
                  <a:srgbClr val="000000"/>
                </a:solidFill>
                <a:latin typeface="Montserrat"/>
                <a:ea typeface="Montserrat"/>
                <a:cs typeface="Montserrat"/>
                <a:sym typeface="Montserrat"/>
              </a:rPr>
              <a:t>The optimism young people express about their futures can serve as an opportunity for adults to both support them and help them develop pragmatism to achieve their goals.</a:t>
            </a:r>
            <a:endParaRPr sz="2000">
              <a:solidFill>
                <a:srgbClr val="000000"/>
              </a:solidFill>
              <a:latin typeface="Montserrat"/>
              <a:ea typeface="Montserrat"/>
              <a:cs typeface="Montserrat"/>
              <a:sym typeface="Montserrat"/>
            </a:endParaRPr>
          </a:p>
          <a:p>
            <a:pPr marL="457200" lvl="0" indent="-355600" algn="l" rtl="0">
              <a:lnSpc>
                <a:spcPct val="100000"/>
              </a:lnSpc>
              <a:spcBef>
                <a:spcPts val="1000"/>
              </a:spcBef>
              <a:spcAft>
                <a:spcPts val="1000"/>
              </a:spcAft>
              <a:buClr>
                <a:srgbClr val="000000"/>
              </a:buClr>
              <a:buSzPts val="2000"/>
              <a:buFont typeface="Montserrat"/>
              <a:buChar char="·"/>
            </a:pPr>
            <a:r>
              <a:rPr lang="en-US" sz="2000">
                <a:solidFill>
                  <a:srgbClr val="000000"/>
                </a:solidFill>
                <a:latin typeface="Montserrat"/>
                <a:ea typeface="Montserrat"/>
                <a:cs typeface="Montserrat"/>
                <a:sym typeface="Montserrat"/>
              </a:rPr>
              <a:t>Young people’s decisions are informed by the cultural, structural, and emotional environments in which they live, study, and grow (e.g., concern about education-related debt).</a:t>
            </a:r>
            <a:endParaRPr sz="2000">
              <a:solidFill>
                <a:srgbClr val="000000"/>
              </a:solidFill>
              <a:latin typeface="Montserrat"/>
              <a:ea typeface="Montserrat"/>
              <a:cs typeface="Montserrat"/>
              <a:sym typeface="Montserrat"/>
            </a:endParaRPr>
          </a:p>
        </p:txBody>
      </p:sp>
      <p:sp>
        <p:nvSpPr>
          <p:cNvPr id="525" name="Google Shape;525;p88"/>
          <p:cNvSpPr txBox="1"/>
          <p:nvPr/>
        </p:nvSpPr>
        <p:spPr>
          <a:xfrm>
            <a:off x="571500" y="2372700"/>
            <a:ext cx="49707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chemeClr val="accent1"/>
                </a:solidFill>
                <a:latin typeface="Montserrat ExtraBold"/>
                <a:ea typeface="Montserrat ExtraBold"/>
                <a:cs typeface="Montserrat ExtraBold"/>
                <a:sym typeface="Montserrat ExtraBold"/>
              </a:rPr>
              <a:t>ADDITIONAL TALKING POINTS</a:t>
            </a:r>
            <a:endParaRPr sz="1300">
              <a:solidFill>
                <a:schemeClr val="accent1"/>
              </a:solidFill>
              <a:latin typeface="Montserrat ExtraBold"/>
              <a:ea typeface="Montserrat ExtraBold"/>
              <a:cs typeface="Montserrat ExtraBold"/>
              <a:sym typeface="Montserrat ExtraBold"/>
            </a:endParaRPr>
          </a:p>
        </p:txBody>
      </p:sp>
    </p:spTree>
  </p:cSld>
  <p:clrMapOvr>
    <a:masterClrMapping/>
  </p:clrMapOvr>
</p:sld>
</file>

<file path=ppt/theme/theme1.xml><?xml version="1.0" encoding="utf-8"?>
<a:theme xmlns:a="http://schemas.openxmlformats.org/drawingml/2006/main" name="Office Theme">
  <a:themeElements>
    <a:clrScheme name="Equitable Futures">
      <a:dk1>
        <a:srgbClr val="000000"/>
      </a:dk1>
      <a:lt1>
        <a:srgbClr val="FFFFFF"/>
      </a:lt1>
      <a:dk2>
        <a:srgbClr val="244488"/>
      </a:dk2>
      <a:lt2>
        <a:srgbClr val="EEECE1"/>
      </a:lt2>
      <a:accent1>
        <a:srgbClr val="DC4B32"/>
      </a:accent1>
      <a:accent2>
        <a:srgbClr val="50B5A7"/>
      </a:accent2>
      <a:accent3>
        <a:srgbClr val="677FBE"/>
      </a:accent3>
      <a:accent4>
        <a:srgbClr val="F1B642"/>
      </a:accent4>
      <a:accent5>
        <a:srgbClr val="B5ADBE"/>
      </a:accent5>
      <a:accent6>
        <a:srgbClr val="644CA0"/>
      </a:accent6>
      <a:hlink>
        <a:srgbClr val="6880BF"/>
      </a:hlink>
      <a:folHlink>
        <a:srgbClr val="C75FA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Equitable Futures">
      <a:dk1>
        <a:srgbClr val="000000"/>
      </a:dk1>
      <a:lt1>
        <a:srgbClr val="FFFFFF"/>
      </a:lt1>
      <a:dk2>
        <a:srgbClr val="244488"/>
      </a:dk2>
      <a:lt2>
        <a:srgbClr val="EEECE1"/>
      </a:lt2>
      <a:accent1>
        <a:srgbClr val="DC4B32"/>
      </a:accent1>
      <a:accent2>
        <a:srgbClr val="50B5A7"/>
      </a:accent2>
      <a:accent3>
        <a:srgbClr val="677FBE"/>
      </a:accent3>
      <a:accent4>
        <a:srgbClr val="F1B642"/>
      </a:accent4>
      <a:accent5>
        <a:srgbClr val="B5ADBE"/>
      </a:accent5>
      <a:accent6>
        <a:srgbClr val="644CA0"/>
      </a:accent6>
      <a:hlink>
        <a:srgbClr val="6880BF"/>
      </a:hlink>
      <a:folHlink>
        <a:srgbClr val="C75FA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Equitable Futures">
      <a:dk1>
        <a:srgbClr val="000000"/>
      </a:dk1>
      <a:lt1>
        <a:srgbClr val="FFFFFF"/>
      </a:lt1>
      <a:dk2>
        <a:srgbClr val="244488"/>
      </a:dk2>
      <a:lt2>
        <a:srgbClr val="EEECE1"/>
      </a:lt2>
      <a:accent1>
        <a:srgbClr val="DC4B32"/>
      </a:accent1>
      <a:accent2>
        <a:srgbClr val="50B5A7"/>
      </a:accent2>
      <a:accent3>
        <a:srgbClr val="677FBE"/>
      </a:accent3>
      <a:accent4>
        <a:srgbClr val="F1B642"/>
      </a:accent4>
      <a:accent5>
        <a:srgbClr val="B5ADBE"/>
      </a:accent5>
      <a:accent6>
        <a:srgbClr val="644CA0"/>
      </a:accent6>
      <a:hlink>
        <a:srgbClr val="6880BF"/>
      </a:hlink>
      <a:folHlink>
        <a:srgbClr val="C75FA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Equitable Futures">
      <a:dk1>
        <a:srgbClr val="000000"/>
      </a:dk1>
      <a:lt1>
        <a:srgbClr val="FFFFFF"/>
      </a:lt1>
      <a:dk2>
        <a:srgbClr val="244488"/>
      </a:dk2>
      <a:lt2>
        <a:srgbClr val="EEECE1"/>
      </a:lt2>
      <a:accent1>
        <a:srgbClr val="DC4B32"/>
      </a:accent1>
      <a:accent2>
        <a:srgbClr val="50B5A7"/>
      </a:accent2>
      <a:accent3>
        <a:srgbClr val="677FBE"/>
      </a:accent3>
      <a:accent4>
        <a:srgbClr val="F1B642"/>
      </a:accent4>
      <a:accent5>
        <a:srgbClr val="B5ADBE"/>
      </a:accent5>
      <a:accent6>
        <a:srgbClr val="644CA0"/>
      </a:accent6>
      <a:hlink>
        <a:srgbClr val="6880BF"/>
      </a:hlink>
      <a:folHlink>
        <a:srgbClr val="C75FA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Equitable Futures">
      <a:dk1>
        <a:srgbClr val="000000"/>
      </a:dk1>
      <a:lt1>
        <a:srgbClr val="FFFFFF"/>
      </a:lt1>
      <a:dk2>
        <a:srgbClr val="244488"/>
      </a:dk2>
      <a:lt2>
        <a:srgbClr val="EEECE1"/>
      </a:lt2>
      <a:accent1>
        <a:srgbClr val="DC4B32"/>
      </a:accent1>
      <a:accent2>
        <a:srgbClr val="50B5A7"/>
      </a:accent2>
      <a:accent3>
        <a:srgbClr val="677FBE"/>
      </a:accent3>
      <a:accent4>
        <a:srgbClr val="F1B642"/>
      </a:accent4>
      <a:accent5>
        <a:srgbClr val="B5ADBE"/>
      </a:accent5>
      <a:accent6>
        <a:srgbClr val="644CA0"/>
      </a:accent6>
      <a:hlink>
        <a:srgbClr val="6880BF"/>
      </a:hlink>
      <a:folHlink>
        <a:srgbClr val="C75FA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Equitable Futures">
      <a:dk1>
        <a:srgbClr val="000000"/>
      </a:dk1>
      <a:lt1>
        <a:srgbClr val="FFFFFF"/>
      </a:lt1>
      <a:dk2>
        <a:srgbClr val="244488"/>
      </a:dk2>
      <a:lt2>
        <a:srgbClr val="EEECE1"/>
      </a:lt2>
      <a:accent1>
        <a:srgbClr val="DC4B32"/>
      </a:accent1>
      <a:accent2>
        <a:srgbClr val="50B5A7"/>
      </a:accent2>
      <a:accent3>
        <a:srgbClr val="677FBE"/>
      </a:accent3>
      <a:accent4>
        <a:srgbClr val="F1B642"/>
      </a:accent4>
      <a:accent5>
        <a:srgbClr val="B5ADBE"/>
      </a:accent5>
      <a:accent6>
        <a:srgbClr val="644CA0"/>
      </a:accent6>
      <a:hlink>
        <a:srgbClr val="6880BF"/>
      </a:hlink>
      <a:folHlink>
        <a:srgbClr val="C75FA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5227</Words>
  <Application>Microsoft Macintosh PowerPoint</Application>
  <PresentationFormat>Widescreen</PresentationFormat>
  <Paragraphs>462</Paragraphs>
  <Slides>42</Slides>
  <Notes>42</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42</vt:i4>
      </vt:variant>
    </vt:vector>
  </HeadingPairs>
  <TitlesOfParts>
    <vt:vector size="62" baseType="lpstr">
      <vt:lpstr>Montserrat Alternates</vt:lpstr>
      <vt:lpstr>Montserrat ExtraBold</vt:lpstr>
      <vt:lpstr>Montserrat Light</vt:lpstr>
      <vt:lpstr>Londrina Solid Light</vt:lpstr>
      <vt:lpstr>Caveat</vt:lpstr>
      <vt:lpstr>Montserrat Medium</vt:lpstr>
      <vt:lpstr>Calibri</vt:lpstr>
      <vt:lpstr>Montserrat SemiBold</vt:lpstr>
      <vt:lpstr>Source Sans Pro</vt:lpstr>
      <vt:lpstr>Montserrat</vt:lpstr>
      <vt:lpstr>Arial</vt:lpstr>
      <vt:lpstr>Londrina Solid</vt:lpstr>
      <vt:lpstr>Roboto</vt:lpstr>
      <vt:lpstr>Montserrat Alternates SemiBold</vt:lpstr>
      <vt:lpstr>Office Theme</vt:lpstr>
      <vt:lpstr>Office Theme</vt:lpstr>
      <vt:lpstr>Office Theme</vt:lpstr>
      <vt:lpstr>Office Theme</vt:lpstr>
      <vt:lpstr>Office Theme</vt:lpstr>
      <vt:lpstr>Office Theme</vt:lpstr>
      <vt:lpstr>Striving to Thriving</vt:lpstr>
      <vt:lpstr>About this slide deck</vt:lpstr>
      <vt:lpstr>PowerPoint Presentation</vt:lpstr>
      <vt:lpstr>Core Concepts</vt:lpstr>
      <vt:lpstr>I can change my life</vt:lpstr>
      <vt:lpstr>Core Concept #1: In their own words</vt:lpstr>
      <vt:lpstr>Core Concept #1: In their own words</vt:lpstr>
      <vt:lpstr>Core Concept #1: In their own words</vt:lpstr>
      <vt:lpstr>I can change my life</vt:lpstr>
      <vt:lpstr>My identity will help me succeed</vt:lpstr>
      <vt:lpstr>Core Concept #2: In their own words</vt:lpstr>
      <vt:lpstr>Core Concept #2: In their own words</vt:lpstr>
      <vt:lpstr>Core Concept #2: In their own words</vt:lpstr>
      <vt:lpstr>My identity will help me to succeed</vt:lpstr>
      <vt:lpstr>I want to have a good life, and a good job is key</vt:lpstr>
      <vt:lpstr>Core Concept #3: In their own words</vt:lpstr>
      <vt:lpstr>Core Concept #3: Surviving, Striving and Thriving </vt:lpstr>
      <vt:lpstr>Core Concept #3: In their own words</vt:lpstr>
      <vt:lpstr>I want to have a good life and a good job is key</vt:lpstr>
      <vt:lpstr>I know I might need support, but I’m not sure where to get it</vt:lpstr>
      <vt:lpstr>Core Concept #4: In their own words</vt:lpstr>
      <vt:lpstr>Core Concept #4: Adult Support</vt:lpstr>
      <vt:lpstr>I know I might need support, but I don’t know where to get it</vt:lpstr>
      <vt:lpstr>I am already on a pathway to my future</vt:lpstr>
      <vt:lpstr>Core Concept #5: In their own words</vt:lpstr>
      <vt:lpstr>Core Concept #5: Occupational Pathways</vt:lpstr>
      <vt:lpstr>I am already on a pathway to my future</vt:lpstr>
      <vt:lpstr>Language Matters: Intentional Relationships</vt:lpstr>
      <vt:lpstr>Framework A: In their own words</vt:lpstr>
      <vt:lpstr>Framework A: In their own words</vt:lpstr>
      <vt:lpstr>Language Matters: Job, Work and Career</vt:lpstr>
      <vt:lpstr>Framework B: In their own words</vt:lpstr>
      <vt:lpstr>Framework B: In their own words</vt:lpstr>
      <vt:lpstr>Background</vt:lpstr>
      <vt:lpstr>Building Equitable Pathways</vt:lpstr>
      <vt:lpstr>Striving to Thriving</vt:lpstr>
      <vt:lpstr>Participants and Methodology </vt:lpstr>
      <vt:lpstr>17 Qualitative Research Sites   2018 / 2019</vt:lpstr>
      <vt:lpstr>Research Partners</vt:lpstr>
      <vt:lpstr>Advisory Team: Research</vt:lpstr>
      <vt:lpstr>Advisory Team: Research Activation</vt:lpstr>
      <vt:lpstr>Striving to Thriving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Striving to Thriving</dc:title>
  <cp:lastModifiedBy>Suzie Flores</cp:lastModifiedBy>
  <cp:revision>1</cp:revision>
  <dcterms:modified xsi:type="dcterms:W3CDTF">2021-02-08T18:12:43Z</dcterms:modified>
</cp:coreProperties>
</file>